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897" r:id="rId2"/>
  </p:sldMasterIdLst>
  <p:notesMasterIdLst>
    <p:notesMasterId r:id="rId93"/>
  </p:notesMasterIdLst>
  <p:handoutMasterIdLst>
    <p:handoutMasterId r:id="rId94"/>
  </p:handoutMasterIdLst>
  <p:sldIdLst>
    <p:sldId id="458" r:id="rId3"/>
    <p:sldId id="459" r:id="rId4"/>
    <p:sldId id="463" r:id="rId5"/>
    <p:sldId id="460" r:id="rId6"/>
    <p:sldId id="811" r:id="rId7"/>
    <p:sldId id="464" r:id="rId8"/>
    <p:sldId id="465" r:id="rId9"/>
    <p:sldId id="466" r:id="rId10"/>
    <p:sldId id="812" r:id="rId11"/>
    <p:sldId id="813" r:id="rId12"/>
    <p:sldId id="814" r:id="rId13"/>
    <p:sldId id="815" r:id="rId14"/>
    <p:sldId id="816" r:id="rId15"/>
    <p:sldId id="982" r:id="rId16"/>
    <p:sldId id="817" r:id="rId17"/>
    <p:sldId id="818" r:id="rId18"/>
    <p:sldId id="819" r:id="rId19"/>
    <p:sldId id="820" r:id="rId20"/>
    <p:sldId id="821" r:id="rId21"/>
    <p:sldId id="822" r:id="rId22"/>
    <p:sldId id="823" r:id="rId23"/>
    <p:sldId id="824" r:id="rId24"/>
    <p:sldId id="825" r:id="rId25"/>
    <p:sldId id="984" r:id="rId26"/>
    <p:sldId id="988" r:id="rId27"/>
    <p:sldId id="985" r:id="rId28"/>
    <p:sldId id="826" r:id="rId29"/>
    <p:sldId id="827" r:id="rId30"/>
    <p:sldId id="987" r:id="rId31"/>
    <p:sldId id="461" r:id="rId32"/>
    <p:sldId id="462" r:id="rId33"/>
    <p:sldId id="828" r:id="rId34"/>
    <p:sldId id="829" r:id="rId35"/>
    <p:sldId id="991" r:id="rId36"/>
    <p:sldId id="989" r:id="rId37"/>
    <p:sldId id="830" r:id="rId38"/>
    <p:sldId id="831" r:id="rId39"/>
    <p:sldId id="832" r:id="rId40"/>
    <p:sldId id="833" r:id="rId41"/>
    <p:sldId id="983" r:id="rId42"/>
    <p:sldId id="834" r:id="rId43"/>
    <p:sldId id="835" r:id="rId44"/>
    <p:sldId id="976" r:id="rId45"/>
    <p:sldId id="977" r:id="rId46"/>
    <p:sldId id="978" r:id="rId47"/>
    <p:sldId id="979" r:id="rId48"/>
    <p:sldId id="980" r:id="rId49"/>
    <p:sldId id="514" r:id="rId50"/>
    <p:sldId id="841" r:id="rId51"/>
    <p:sldId id="981" r:id="rId52"/>
    <p:sldId id="520" r:id="rId53"/>
    <p:sldId id="842" r:id="rId54"/>
    <p:sldId id="986" r:id="rId55"/>
    <p:sldId id="843" r:id="rId56"/>
    <p:sldId id="844" r:id="rId57"/>
    <p:sldId id="845" r:id="rId58"/>
    <p:sldId id="846" r:id="rId59"/>
    <p:sldId id="847" r:id="rId60"/>
    <p:sldId id="848" r:id="rId61"/>
    <p:sldId id="849" r:id="rId62"/>
    <p:sldId id="850" r:id="rId63"/>
    <p:sldId id="528" r:id="rId64"/>
    <p:sldId id="851" r:id="rId65"/>
    <p:sldId id="530" r:id="rId66"/>
    <p:sldId id="852" r:id="rId67"/>
    <p:sldId id="853" r:id="rId68"/>
    <p:sldId id="854" r:id="rId69"/>
    <p:sldId id="855" r:id="rId70"/>
    <p:sldId id="539" r:id="rId71"/>
    <p:sldId id="857" r:id="rId72"/>
    <p:sldId id="858" r:id="rId73"/>
    <p:sldId id="859" r:id="rId74"/>
    <p:sldId id="860" r:id="rId75"/>
    <p:sldId id="861" r:id="rId76"/>
    <p:sldId id="862" r:id="rId77"/>
    <p:sldId id="863" r:id="rId78"/>
    <p:sldId id="864" r:id="rId79"/>
    <p:sldId id="865" r:id="rId80"/>
    <p:sldId id="964" r:id="rId81"/>
    <p:sldId id="966" r:id="rId82"/>
    <p:sldId id="967" r:id="rId83"/>
    <p:sldId id="968" r:id="rId84"/>
    <p:sldId id="969" r:id="rId85"/>
    <p:sldId id="971" r:id="rId86"/>
    <p:sldId id="972" r:id="rId87"/>
    <p:sldId id="973" r:id="rId88"/>
    <p:sldId id="974" r:id="rId89"/>
    <p:sldId id="975" r:id="rId90"/>
    <p:sldId id="970" r:id="rId91"/>
    <p:sldId id="965" r:id="rId92"/>
  </p:sldIdLst>
  <p:sldSz cx="9144000" cy="6858000" type="screen4x3"/>
  <p:notesSz cx="6934200" cy="9232900"/>
  <p:custDataLst>
    <p:tags r:id="rId9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8">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789" autoAdjust="0"/>
    <p:restoredTop sz="37569" autoAdjust="0"/>
  </p:normalViewPr>
  <p:slideViewPr>
    <p:cSldViewPr>
      <p:cViewPr varScale="1">
        <p:scale>
          <a:sx n="25" d="100"/>
          <a:sy n="25" d="100"/>
        </p:scale>
        <p:origin x="238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584"/>
    </p:cViewPr>
  </p:sorterViewPr>
  <p:notesViewPr>
    <p:cSldViewPr>
      <p:cViewPr>
        <p:scale>
          <a:sx n="90" d="100"/>
          <a:sy n="90" d="100"/>
        </p:scale>
        <p:origin x="2796" y="-654"/>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tags" Target="tags/tag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notesMaster" Target="notesMasters/notesMaster1.xml"/><Relationship Id="rId9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2382" tIns="46191" rIns="92382" bIns="46191" rtlCol="0"/>
          <a:lstStyle>
            <a:lvl1pPr algn="l">
              <a:defRPr sz="1200"/>
            </a:lvl1pPr>
          </a:lstStyle>
          <a:p>
            <a:pPr>
              <a:defRPr/>
            </a:pPr>
            <a:endParaRPr lang="en-US" dirty="0"/>
          </a:p>
        </p:txBody>
      </p:sp>
      <p:sp>
        <p:nvSpPr>
          <p:cNvPr id="3" name="Date Placeholder 2"/>
          <p:cNvSpPr>
            <a:spLocks noGrp="1"/>
          </p:cNvSpPr>
          <p:nvPr>
            <p:ph type="dt" sz="quarter" idx="1"/>
          </p:nvPr>
        </p:nvSpPr>
        <p:spPr>
          <a:xfrm>
            <a:off x="3927475" y="0"/>
            <a:ext cx="3005138" cy="461963"/>
          </a:xfrm>
          <a:prstGeom prst="rect">
            <a:avLst/>
          </a:prstGeom>
        </p:spPr>
        <p:txBody>
          <a:bodyPr vert="horz" lIns="92382" tIns="46191" rIns="92382" bIns="46191" rtlCol="0"/>
          <a:lstStyle>
            <a:lvl1pPr algn="r">
              <a:defRPr sz="1200"/>
            </a:lvl1pPr>
          </a:lstStyle>
          <a:p>
            <a:pPr>
              <a:defRPr/>
            </a:pPr>
            <a:fld id="{3A16939F-587A-4240-9331-12CB620FADB4}" type="datetimeFigureOut">
              <a:rPr lang="en-US"/>
              <a:pPr>
                <a:defRPr/>
              </a:pPr>
              <a:t>1/16/22</a:t>
            </a:fld>
            <a:endParaRPr lang="en-US" dirty="0"/>
          </a:p>
        </p:txBody>
      </p:sp>
      <p:sp>
        <p:nvSpPr>
          <p:cNvPr id="4" name="Footer Placeholder 3"/>
          <p:cNvSpPr>
            <a:spLocks noGrp="1"/>
          </p:cNvSpPr>
          <p:nvPr>
            <p:ph type="ftr" sz="quarter" idx="2"/>
          </p:nvPr>
        </p:nvSpPr>
        <p:spPr>
          <a:xfrm>
            <a:off x="0" y="8769350"/>
            <a:ext cx="3005138" cy="461963"/>
          </a:xfrm>
          <a:prstGeom prst="rect">
            <a:avLst/>
          </a:prstGeom>
        </p:spPr>
        <p:txBody>
          <a:bodyPr vert="horz" lIns="92382" tIns="46191" rIns="92382" bIns="46191"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27475" y="8769350"/>
            <a:ext cx="3005138" cy="461963"/>
          </a:xfrm>
          <a:prstGeom prst="rect">
            <a:avLst/>
          </a:prstGeom>
        </p:spPr>
        <p:txBody>
          <a:bodyPr vert="horz" lIns="92382" tIns="46191" rIns="92382" bIns="46191" rtlCol="0" anchor="b"/>
          <a:lstStyle>
            <a:lvl1pPr algn="r">
              <a:defRPr sz="1200"/>
            </a:lvl1pPr>
          </a:lstStyle>
          <a:p>
            <a:pPr>
              <a:defRPr/>
            </a:pPr>
            <a:fld id="{5E60B868-95F8-47B3-A673-827DBA03BE82}" type="slidenum">
              <a:rPr lang="en-US"/>
              <a:pPr>
                <a:defRPr/>
              </a:pPr>
              <a:t>‹#›</a:t>
            </a:fld>
            <a:endParaRPr lang="en-US" dirty="0"/>
          </a:p>
        </p:txBody>
      </p:sp>
    </p:spTree>
    <p:extLst>
      <p:ext uri="{BB962C8B-B14F-4D97-AF65-F5344CB8AC3E}">
        <p14:creationId xmlns:p14="http://schemas.microsoft.com/office/powerpoint/2010/main" val="3181733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2382" tIns="46191" rIns="92382" bIns="46191" rtlCol="0"/>
          <a:lstStyle>
            <a:lvl1pPr algn="l">
              <a:defRPr sz="1200"/>
            </a:lvl1pPr>
          </a:lstStyle>
          <a:p>
            <a:pPr>
              <a:defRPr/>
            </a:pPr>
            <a:endParaRPr lang="en-US" dirty="0"/>
          </a:p>
        </p:txBody>
      </p:sp>
      <p:sp>
        <p:nvSpPr>
          <p:cNvPr id="3" name="Date Placeholder 2"/>
          <p:cNvSpPr>
            <a:spLocks noGrp="1"/>
          </p:cNvSpPr>
          <p:nvPr>
            <p:ph type="dt" idx="1"/>
          </p:nvPr>
        </p:nvSpPr>
        <p:spPr>
          <a:xfrm>
            <a:off x="3927475" y="0"/>
            <a:ext cx="3005138" cy="461963"/>
          </a:xfrm>
          <a:prstGeom prst="rect">
            <a:avLst/>
          </a:prstGeom>
        </p:spPr>
        <p:txBody>
          <a:bodyPr vert="horz" lIns="92382" tIns="46191" rIns="92382" bIns="46191" rtlCol="0"/>
          <a:lstStyle>
            <a:lvl1pPr algn="r">
              <a:defRPr sz="1200"/>
            </a:lvl1pPr>
          </a:lstStyle>
          <a:p>
            <a:pPr>
              <a:defRPr/>
            </a:pPr>
            <a:fld id="{105DC350-CFCE-441F-8332-6289CB07CF7D}" type="datetimeFigureOut">
              <a:rPr lang="en-US"/>
              <a:pPr>
                <a:defRPr/>
              </a:pPr>
              <a:t>1/16/22</a:t>
            </a:fld>
            <a:endParaRPr lang="en-US" dirty="0"/>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pPr lvl="0"/>
            <a:endParaRPr lang="en-US" noProof="0" dirty="0"/>
          </a:p>
        </p:txBody>
      </p:sp>
      <p:sp>
        <p:nvSpPr>
          <p:cNvPr id="5" name="Notes Placeholder 4"/>
          <p:cNvSpPr>
            <a:spLocks noGrp="1"/>
          </p:cNvSpPr>
          <p:nvPr>
            <p:ph type="body" sz="quarter" idx="3"/>
          </p:nvPr>
        </p:nvSpPr>
        <p:spPr>
          <a:xfrm>
            <a:off x="693738" y="4386263"/>
            <a:ext cx="5546725" cy="4154487"/>
          </a:xfrm>
          <a:prstGeom prst="rect">
            <a:avLst/>
          </a:prstGeom>
        </p:spPr>
        <p:txBody>
          <a:bodyPr vert="horz" lIns="92382" tIns="46191" rIns="92382" bIns="4619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69350"/>
            <a:ext cx="3005138" cy="461963"/>
          </a:xfrm>
          <a:prstGeom prst="rect">
            <a:avLst/>
          </a:prstGeom>
        </p:spPr>
        <p:txBody>
          <a:bodyPr vert="horz" lIns="92382" tIns="46191" rIns="92382" bIns="46191"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27475" y="8769350"/>
            <a:ext cx="3005138" cy="461963"/>
          </a:xfrm>
          <a:prstGeom prst="rect">
            <a:avLst/>
          </a:prstGeom>
        </p:spPr>
        <p:txBody>
          <a:bodyPr vert="horz" lIns="92382" tIns="46191" rIns="92382" bIns="46191" rtlCol="0" anchor="b"/>
          <a:lstStyle>
            <a:lvl1pPr algn="r">
              <a:defRPr sz="1200"/>
            </a:lvl1pPr>
          </a:lstStyle>
          <a:p>
            <a:pPr>
              <a:defRPr/>
            </a:pPr>
            <a:fld id="{CEE8CD96-12F0-4F50-8C18-2E4810E31FF5}" type="slidenum">
              <a:rPr lang="en-US"/>
              <a:pPr>
                <a:defRPr/>
              </a:pPr>
              <a:t>‹#›</a:t>
            </a:fld>
            <a:endParaRPr lang="en-US" dirty="0"/>
          </a:p>
        </p:txBody>
      </p:sp>
    </p:spTree>
    <p:extLst>
      <p:ext uri="{BB962C8B-B14F-4D97-AF65-F5344CB8AC3E}">
        <p14:creationId xmlns:p14="http://schemas.microsoft.com/office/powerpoint/2010/main" val="41387120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Slide Image Placeholder 1"/>
          <p:cNvSpPr>
            <a:spLocks noGrp="1" noRot="1" noChangeAspect="1" noTextEdit="1"/>
          </p:cNvSpPr>
          <p:nvPr>
            <p:ph type="sldImg"/>
          </p:nvPr>
        </p:nvSpPr>
        <p:spPr bwMode="auto">
          <a:noFill/>
          <a:ln>
            <a:solidFill>
              <a:srgbClr val="000000"/>
            </a:solidFill>
            <a:miter lim="800000"/>
            <a:headEnd/>
            <a:tailEnd/>
          </a:ln>
        </p:spPr>
      </p:sp>
      <p:sp>
        <p:nvSpPr>
          <p:cNvPr id="443395"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eaLnBrk="1" hangingPunct="1"/>
            <a:r>
              <a:rPr lang="en-US" altLang="en-US" dirty="0">
                <a:latin typeface="Arial" panose="020B0604020202020204" pitchFamily="34" charset="0"/>
                <a:ea typeface="ＭＳ Ｐゴシック" panose="020B0600070205080204" pitchFamily="34" charset="-128"/>
              </a:rPr>
              <a:t>Classroom aid:  This entire chapter can be done out of doors without PowerPoints.</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Have a flotilla member trailer a boat to the class; hand out VSC form 7012s to each student, and have them take turns asking the boat </a:t>
            </a:r>
            <a:r>
              <a:rPr lang="ja-JP" altLang="en-US" dirty="0">
                <a:latin typeface="Arial" panose="020B0604020202020204" pitchFamily="34" charset="0"/>
              </a:rPr>
              <a:t>“</a:t>
            </a:r>
            <a:r>
              <a:rPr lang="en-US" altLang="ja-JP" dirty="0">
                <a:latin typeface="Arial" panose="020B0604020202020204" pitchFamily="34" charset="0"/>
              </a:rPr>
              <a:t>owner</a:t>
            </a:r>
            <a:r>
              <a:rPr lang="ja-JP" altLang="en-US" dirty="0">
                <a:latin typeface="Arial" panose="020B0604020202020204" pitchFamily="34" charset="0"/>
              </a:rPr>
              <a:t>”</a:t>
            </a:r>
            <a:r>
              <a:rPr lang="en-US" altLang="ja-JP" dirty="0">
                <a:latin typeface="Arial" panose="020B0604020202020204" pitchFamily="34" charset="0"/>
              </a:rPr>
              <a:t> for each item. The Instructor can facilitate this discussion by making sure pertinent points are all covered</a:t>
            </a:r>
          </a:p>
          <a:p>
            <a:pPr eaLnBrk="1" hangingPunct="1"/>
            <a:r>
              <a:rPr lang="en-US" altLang="en-US" dirty="0">
                <a:latin typeface="Arial" panose="020B0604020202020204" pitchFamily="34" charset="0"/>
                <a:ea typeface="ＭＳ Ｐゴシック" panose="020B0600070205080204" pitchFamily="34" charset="-128"/>
              </a:rPr>
              <a:t>A second option is to bring a selection of required safety equipment into the classroom, break the students into groups, and assign each a </a:t>
            </a:r>
            <a:r>
              <a:rPr lang="ja-JP" altLang="en-US" dirty="0">
                <a:latin typeface="Arial" panose="020B0604020202020204" pitchFamily="34" charset="0"/>
              </a:rPr>
              <a:t>“</a:t>
            </a:r>
            <a:r>
              <a:rPr lang="en-US" altLang="ja-JP" dirty="0">
                <a:latin typeface="Arial" panose="020B0604020202020204" pitchFamily="34" charset="0"/>
              </a:rPr>
              <a:t>boat</a:t>
            </a:r>
            <a:r>
              <a:rPr lang="ja-JP" altLang="en-US" dirty="0">
                <a:latin typeface="Arial" panose="020B0604020202020204" pitchFamily="34" charset="0"/>
              </a:rPr>
              <a:t>”</a:t>
            </a:r>
            <a:r>
              <a:rPr lang="en-US" altLang="ja-JP" dirty="0">
                <a:latin typeface="Arial" panose="020B0604020202020204" pitchFamily="34" charset="0"/>
              </a:rPr>
              <a:t> of 21</a:t>
            </a:r>
            <a:r>
              <a:rPr lang="ja-JP" altLang="en-US" dirty="0">
                <a:latin typeface="Arial" panose="020B0604020202020204" pitchFamily="34" charset="0"/>
              </a:rPr>
              <a:t>’</a:t>
            </a:r>
            <a:r>
              <a:rPr lang="en-US" altLang="ja-JP" dirty="0">
                <a:latin typeface="Arial" panose="020B0604020202020204" pitchFamily="34" charset="0"/>
              </a:rPr>
              <a:t> (A table works nicely). Have each group decide on the appropriate gear for the boat. </a:t>
            </a:r>
            <a:endParaRPr lang="en-US" altLang="en-US" dirty="0">
              <a:latin typeface="Arial" panose="020B0604020202020204" pitchFamily="34" charset="0"/>
              <a:ea typeface="ＭＳ Ｐゴシック" panose="020B0600070205080204" pitchFamily="34" charset="-128"/>
            </a:endParaRPr>
          </a:p>
          <a:p>
            <a:pPr eaLnBrk="1" hangingPunct="1">
              <a:buFontTx/>
              <a:buChar char="•"/>
              <a:defRPr/>
            </a:pPr>
            <a:r>
              <a:rPr lang="en-US" dirty="0">
                <a:latin typeface="Arial" panose="020B0604020202020204" pitchFamily="34" charset="0"/>
                <a:ea typeface="ＭＳ Ｐゴシック" panose="020B0600070205080204" pitchFamily="34" charset="-128"/>
              </a:rPr>
              <a:t>The Coast Guard has responsibility for federal laws, equipment and requirements</a:t>
            </a:r>
          </a:p>
          <a:p>
            <a:pPr eaLnBrk="1" hangingPunct="1">
              <a:buFontTx/>
              <a:buChar char="•"/>
              <a:defRPr/>
            </a:pPr>
            <a:r>
              <a:rPr lang="en-US" dirty="0">
                <a:latin typeface="Arial" panose="020B0604020202020204" pitchFamily="34" charset="0"/>
                <a:ea typeface="ＭＳ Ｐゴシック" panose="020B0600070205080204" pitchFamily="34" charset="-128"/>
              </a:rPr>
              <a:t> The states may have additional requirements</a:t>
            </a:r>
          </a:p>
          <a:p>
            <a:pPr eaLnBrk="1" hangingPunct="1">
              <a:buFontTx/>
              <a:buChar char="•"/>
              <a:defRPr/>
            </a:pPr>
            <a:r>
              <a:rPr lang="en-US" dirty="0">
                <a:latin typeface="Arial" panose="020B0604020202020204" pitchFamily="34" charset="0"/>
                <a:ea typeface="ＭＳ Ｐゴシック" panose="020B0600070205080204" pitchFamily="34" charset="-128"/>
              </a:rPr>
              <a:t> The boat operator must be aware of and comply with all federal and state requirements</a:t>
            </a:r>
          </a:p>
          <a:p>
            <a:pPr eaLnBrk="1" hangingPunct="1">
              <a:buFontTx/>
              <a:buChar char="•"/>
              <a:defRPr/>
            </a:pPr>
            <a:r>
              <a:rPr lang="en-US" dirty="0">
                <a:latin typeface="Arial" panose="020B0604020202020204" pitchFamily="34" charset="0"/>
                <a:ea typeface="ＭＳ Ｐゴシック" panose="020B0600070205080204" pitchFamily="34" charset="-128"/>
              </a:rPr>
              <a:t> Anyone renting a boat is responsible to make sure all the required equipment is aboard!</a:t>
            </a:r>
          </a:p>
          <a:p>
            <a:pPr eaLnBrk="1" hangingPunct="1">
              <a:buFontTx/>
              <a:buChar char="•"/>
              <a:defRPr/>
            </a:pPr>
            <a:r>
              <a:rPr lang="en-US" dirty="0">
                <a:latin typeface="Arial" panose="020B0604020202020204" pitchFamily="34" charset="0"/>
                <a:ea typeface="ＭＳ Ｐゴシック" panose="020B0600070205080204" pitchFamily="34" charset="-128"/>
              </a:rPr>
              <a:t>The items in this chapter are legally required but is only PART of what you need for a safe and enjoyable boating experience!</a:t>
            </a:r>
          </a:p>
          <a:p>
            <a:endParaRPr lang="en-US" dirty="0"/>
          </a:p>
        </p:txBody>
      </p:sp>
      <p:sp>
        <p:nvSpPr>
          <p:cNvPr id="443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4EA34E-6B39-486E-BF2F-73BF28B9CE7A}" type="slidenum">
              <a:rPr lang="en-US" smtClean="0"/>
              <a:pPr/>
              <a:t>1</a:t>
            </a:fld>
            <a:endParaRPr lang="en-US" dirty="0"/>
          </a:p>
        </p:txBody>
      </p:sp>
    </p:spTree>
    <p:extLst>
      <p:ext uri="{BB962C8B-B14F-4D97-AF65-F5344CB8AC3E}">
        <p14:creationId xmlns:p14="http://schemas.microsoft.com/office/powerpoint/2010/main" val="1702033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Slide Image Placeholder 1"/>
          <p:cNvSpPr>
            <a:spLocks noGrp="1" noRot="1" noChangeAspect="1" noTextEdit="1"/>
          </p:cNvSpPr>
          <p:nvPr>
            <p:ph type="sldImg"/>
          </p:nvPr>
        </p:nvSpPr>
        <p:spPr bwMode="auto">
          <a:noFill/>
          <a:ln>
            <a:solidFill>
              <a:srgbClr val="000000"/>
            </a:solidFill>
            <a:miter lim="800000"/>
            <a:headEnd/>
            <a:tailEnd/>
          </a:ln>
        </p:spPr>
      </p:sp>
      <p:sp>
        <p:nvSpPr>
          <p:cNvPr id="452611"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US" dirty="0"/>
              <a:t>Add your state’s requirements here.</a:t>
            </a:r>
          </a:p>
          <a:p>
            <a:endParaRPr lang="en-US" dirty="0"/>
          </a:p>
          <a:p>
            <a:r>
              <a:rPr lang="en-US" dirty="0"/>
              <a:t>Discuss:</a:t>
            </a:r>
          </a:p>
          <a:p>
            <a:pPr marL="171450" indent="-171450">
              <a:buFont typeface="Arial" panose="020B0604020202020204" pitchFamily="34" charset="0"/>
              <a:buChar char="•"/>
            </a:pPr>
            <a:r>
              <a:rPr lang="en-US" dirty="0"/>
              <a:t>placement of numbers, </a:t>
            </a:r>
          </a:p>
          <a:p>
            <a:pPr marL="171450" indent="-171450">
              <a:buFont typeface="Arial" panose="020B0604020202020204" pitchFamily="34" charset="0"/>
              <a:buChar char="•"/>
            </a:pPr>
            <a:r>
              <a:rPr lang="en-US" dirty="0"/>
              <a:t>spacing of numbers/letters, </a:t>
            </a:r>
          </a:p>
          <a:p>
            <a:pPr marL="171450" indent="-171450">
              <a:buFont typeface="Arial" panose="020B0604020202020204" pitchFamily="34" charset="0"/>
              <a:buChar char="•"/>
            </a:pPr>
            <a:r>
              <a:rPr lang="en-US" dirty="0"/>
              <a:t>minimum height of 3”, </a:t>
            </a:r>
          </a:p>
          <a:p>
            <a:pPr marL="171450" indent="-171450">
              <a:buFont typeface="Arial" panose="020B0604020202020204" pitchFamily="34" charset="0"/>
              <a:buChar char="•"/>
            </a:pPr>
            <a:r>
              <a:rPr lang="en-US" dirty="0"/>
              <a:t>contrasting color to hull color</a:t>
            </a:r>
          </a:p>
          <a:p>
            <a:pPr marL="171450" indent="-171450">
              <a:buFont typeface="Arial" panose="020B0604020202020204" pitchFamily="34" charset="0"/>
              <a:buChar char="•"/>
            </a:pPr>
            <a:r>
              <a:rPr lang="en-US" dirty="0"/>
              <a:t>plain block letters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State Specific:</a:t>
            </a:r>
          </a:p>
          <a:p>
            <a:pPr marL="171450" indent="-171450">
              <a:buFont typeface="Arial" panose="020B0604020202020204" pitchFamily="34" charset="0"/>
              <a:buChar char="•"/>
            </a:pPr>
            <a:r>
              <a:rPr lang="en-US" dirty="0"/>
              <a:t>Placement of decal – port? Starboard? In front of numbers? Behind numbers? Documented boat?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Where do you register your boat in your state?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Boat is registered in state of principle use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Registration numbers must stay on boat unless state of use is changed</a:t>
            </a:r>
          </a:p>
        </p:txBody>
      </p:sp>
      <p:sp>
        <p:nvSpPr>
          <p:cNvPr id="452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19876F-2FB5-4DA9-87AD-04557454B713}" type="slidenum">
              <a:rPr lang="en-US" smtClean="0"/>
              <a:pPr/>
              <a:t>10</a:t>
            </a:fld>
            <a:endParaRPr lang="en-US" dirty="0"/>
          </a:p>
        </p:txBody>
      </p:sp>
    </p:spTree>
    <p:extLst>
      <p:ext uri="{BB962C8B-B14F-4D97-AF65-F5344CB8AC3E}">
        <p14:creationId xmlns:p14="http://schemas.microsoft.com/office/powerpoint/2010/main" val="71286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Slide Image Placeholder 1"/>
          <p:cNvSpPr>
            <a:spLocks noGrp="1" noRot="1" noChangeAspect="1" noTextEdit="1"/>
          </p:cNvSpPr>
          <p:nvPr>
            <p:ph type="sldImg"/>
          </p:nvPr>
        </p:nvSpPr>
        <p:spPr bwMode="auto">
          <a:noFill/>
          <a:ln>
            <a:solidFill>
              <a:srgbClr val="000000"/>
            </a:solidFill>
            <a:miter lim="800000"/>
            <a:headEnd/>
            <a:tailEnd/>
          </a:ln>
        </p:spPr>
      </p:sp>
      <p:sp>
        <p:nvSpPr>
          <p:cNvPr id="4536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Add your state’s requirements here.</a:t>
            </a:r>
          </a:p>
        </p:txBody>
      </p:sp>
      <p:sp>
        <p:nvSpPr>
          <p:cNvPr id="453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BABD6E-4333-4B62-9EEA-A6B6FB3FA379}" type="slidenum">
              <a:rPr lang="en-US" smtClean="0"/>
              <a:pPr/>
              <a:t>11</a:t>
            </a:fld>
            <a:endParaRPr lang="en-US" dirty="0"/>
          </a:p>
        </p:txBody>
      </p:sp>
    </p:spTree>
    <p:extLst>
      <p:ext uri="{BB962C8B-B14F-4D97-AF65-F5344CB8AC3E}">
        <p14:creationId xmlns:p14="http://schemas.microsoft.com/office/powerpoint/2010/main" val="1324262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Slide Image Placeholder 1"/>
          <p:cNvSpPr>
            <a:spLocks noGrp="1" noRot="1" noChangeAspect="1" noTextEdit="1"/>
          </p:cNvSpPr>
          <p:nvPr>
            <p:ph type="sldImg"/>
          </p:nvPr>
        </p:nvSpPr>
        <p:spPr bwMode="auto">
          <a:noFill/>
          <a:ln>
            <a:solidFill>
              <a:srgbClr val="000000"/>
            </a:solidFill>
            <a:miter lim="800000"/>
            <a:headEnd/>
            <a:tailEnd/>
          </a:ln>
        </p:spPr>
      </p:sp>
      <p:sp>
        <p:nvSpPr>
          <p:cNvPr id="454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FontTx/>
              <a:buChar char="•"/>
              <a:defRPr/>
            </a:pPr>
            <a:r>
              <a:rPr lang="en-US" dirty="0"/>
              <a:t>Larger boats - documentation</a:t>
            </a:r>
          </a:p>
          <a:p>
            <a:pPr lvl="1" eaLnBrk="1" hangingPunct="1">
              <a:buFontTx/>
              <a:buChar char="•"/>
              <a:defRPr/>
            </a:pPr>
            <a:r>
              <a:rPr lang="en-US" dirty="0"/>
              <a:t> A Coast Guard registration</a:t>
            </a:r>
          </a:p>
          <a:p>
            <a:pPr lvl="1" eaLnBrk="1" hangingPunct="1">
              <a:buFontTx/>
              <a:buChar char="•"/>
              <a:defRPr/>
            </a:pPr>
            <a:r>
              <a:rPr lang="en-US" dirty="0"/>
              <a:t> Original documentation must be aboard</a:t>
            </a:r>
          </a:p>
          <a:p>
            <a:pPr lvl="1" eaLnBrk="1" hangingPunct="1">
              <a:buFontTx/>
              <a:buChar char="•"/>
              <a:defRPr/>
            </a:pPr>
            <a:r>
              <a:rPr lang="en-US" dirty="0"/>
              <a:t> Boat operator still subject to state and federal requirements </a:t>
            </a:r>
          </a:p>
          <a:p>
            <a:pPr lvl="1" eaLnBrk="1" hangingPunct="1">
              <a:buFontTx/>
              <a:buChar char="•"/>
              <a:defRPr/>
            </a:pPr>
            <a:endParaRPr lang="en-US" dirty="0"/>
          </a:p>
          <a:p>
            <a:pPr eaLnBrk="1" hangingPunct="1">
              <a:buFontTx/>
              <a:buChar char="•"/>
              <a:defRPr/>
            </a:pPr>
            <a:r>
              <a:rPr lang="en-US" dirty="0"/>
              <a:t>Only US citizens may have a large vessel documented</a:t>
            </a:r>
          </a:p>
          <a:p>
            <a:pPr eaLnBrk="1" hangingPunct="1">
              <a:buFontTx/>
              <a:buChar char="•"/>
              <a:defRPr/>
            </a:pPr>
            <a:r>
              <a:rPr lang="en-US" dirty="0"/>
              <a:t>Documentation numbers must be clearly visible on the interior structure</a:t>
            </a:r>
          </a:p>
          <a:p>
            <a:pPr eaLnBrk="1" hangingPunct="1">
              <a:buFontTx/>
              <a:buChar char="•"/>
              <a:defRPr/>
            </a:pPr>
            <a:r>
              <a:rPr lang="en-US" dirty="0"/>
              <a:t>Name and hailing port at least 4” high on the hull</a:t>
            </a:r>
          </a:p>
          <a:p>
            <a:pPr eaLnBrk="1" hangingPunct="1">
              <a:buFontTx/>
              <a:buChar char="•"/>
              <a:defRPr/>
            </a:pPr>
            <a:endParaRPr lang="en-US" dirty="0"/>
          </a:p>
          <a:p>
            <a:r>
              <a:rPr lang="en-US" dirty="0"/>
              <a:t>Add your state’s requirements here.</a:t>
            </a:r>
          </a:p>
        </p:txBody>
      </p:sp>
      <p:sp>
        <p:nvSpPr>
          <p:cNvPr id="454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1259F8D-1F38-49E9-9037-788E57267725}" type="slidenum">
              <a:rPr lang="en-US" smtClean="0"/>
              <a:pPr/>
              <a:t>12</a:t>
            </a:fld>
            <a:endParaRPr lang="en-US" dirty="0"/>
          </a:p>
        </p:txBody>
      </p:sp>
    </p:spTree>
    <p:extLst>
      <p:ext uri="{BB962C8B-B14F-4D97-AF65-F5344CB8AC3E}">
        <p14:creationId xmlns:p14="http://schemas.microsoft.com/office/powerpoint/2010/main" val="2174819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Slide Image Placeholder 1"/>
          <p:cNvSpPr>
            <a:spLocks noGrp="1" noRot="1" noChangeAspect="1" noTextEdit="1"/>
          </p:cNvSpPr>
          <p:nvPr>
            <p:ph type="sldImg"/>
          </p:nvPr>
        </p:nvSpPr>
        <p:spPr bwMode="auto">
          <a:noFill/>
          <a:ln>
            <a:solidFill>
              <a:srgbClr val="000000"/>
            </a:solidFill>
            <a:miter lim="800000"/>
            <a:headEnd/>
            <a:tailEnd/>
          </a:ln>
        </p:spPr>
      </p:sp>
      <p:sp>
        <p:nvSpPr>
          <p:cNvPr id="455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dirty="0"/>
              <a:t>ASK:</a:t>
            </a:r>
          </a:p>
          <a:p>
            <a:pPr eaLnBrk="1" hangingPunct="1">
              <a:buFontTx/>
              <a:buChar char="•"/>
            </a:pPr>
            <a:r>
              <a:rPr lang="en-US" dirty="0"/>
              <a:t> What is a HIN? Relate to an automobile’s VIN</a:t>
            </a:r>
          </a:p>
          <a:p>
            <a:pPr eaLnBrk="1" hangingPunct="1">
              <a:buFontTx/>
              <a:buChar char="•"/>
            </a:pPr>
            <a:r>
              <a:rPr lang="en-US" dirty="0"/>
              <a:t> Where is it located? Usually on the transom on the starboard size either on a permanently riveted plate or impressed into the fiberglass.</a:t>
            </a:r>
          </a:p>
          <a:p>
            <a:endParaRPr lang="en-US" dirty="0"/>
          </a:p>
        </p:txBody>
      </p:sp>
      <p:sp>
        <p:nvSpPr>
          <p:cNvPr id="455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F0F7C9-3291-4E55-8906-F7A5446DCD96}" type="slidenum">
              <a:rPr lang="en-US" smtClean="0"/>
              <a:pPr/>
              <a:t>13</a:t>
            </a:fld>
            <a:endParaRPr lang="en-US" dirty="0"/>
          </a:p>
        </p:txBody>
      </p:sp>
    </p:spTree>
    <p:extLst>
      <p:ext uri="{BB962C8B-B14F-4D97-AF65-F5344CB8AC3E}">
        <p14:creationId xmlns:p14="http://schemas.microsoft.com/office/powerpoint/2010/main" val="185058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Slide Image Placeholder 1"/>
          <p:cNvSpPr>
            <a:spLocks noGrp="1" noRot="1" noChangeAspect="1" noTextEdit="1"/>
          </p:cNvSpPr>
          <p:nvPr>
            <p:ph type="sldImg"/>
          </p:nvPr>
        </p:nvSpPr>
        <p:spPr bwMode="auto">
          <a:noFill/>
          <a:ln>
            <a:solidFill>
              <a:srgbClr val="000000"/>
            </a:solidFill>
            <a:miter lim="800000"/>
            <a:headEnd/>
            <a:tailEnd/>
          </a:ln>
        </p:spPr>
      </p:sp>
      <p:sp>
        <p:nvSpPr>
          <p:cNvPr id="455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Federal Law mandates that all powerboats less than twenty feet in length (however, PWC and sailboat manufacturers are not required to attach a capacity plate) need to carry this information in the form of a </a:t>
            </a:r>
            <a:r>
              <a:rPr lang="en-US" b="1" dirty="0"/>
              <a:t>Capacity Plate</a:t>
            </a:r>
            <a:r>
              <a:rPr lang="en-US" dirty="0"/>
              <a:t>. Each </a:t>
            </a:r>
            <a:r>
              <a:rPr lang="en-US" b="1" dirty="0"/>
              <a:t>Capacity Plate</a:t>
            </a:r>
            <a:r>
              <a:rPr lang="en-US" dirty="0"/>
              <a:t> includes the maximum number of adult persons, the maximum gross load, and the maximum size of engine, in horsepower, that your </a:t>
            </a:r>
            <a:r>
              <a:rPr lang="en-US" b="1" dirty="0"/>
              <a:t>boat</a:t>
            </a:r>
            <a:r>
              <a:rPr lang="en-US" dirty="0"/>
              <a:t> can legally carry.</a:t>
            </a:r>
          </a:p>
          <a:p>
            <a:pPr eaLnBrk="1" hangingPunct="1"/>
            <a:endParaRPr lang="en-US" dirty="0"/>
          </a:p>
          <a:p>
            <a:pPr eaLnBrk="1" hangingPunct="1"/>
            <a:r>
              <a:rPr lang="en-US" dirty="0"/>
              <a:t>In many states it is a violation to exceed capacity.</a:t>
            </a:r>
          </a:p>
          <a:p>
            <a:r>
              <a:rPr lang="en-US" b="1" dirty="0"/>
              <a:t>Calculating Your Boat’s Capacity</a:t>
            </a:r>
          </a:p>
          <a:p>
            <a:r>
              <a:rPr lang="en-US" dirty="0"/>
              <a:t>On boats less than 20 feet in length with no capacity plate, use the following rule of thumb to calculate the number of persons (weighing 150 lbs. each, on average) the vessel can carry safely in good weather conditions.</a:t>
            </a:r>
          </a:p>
          <a:p>
            <a:r>
              <a:rPr lang="en-US" b="1" dirty="0"/>
              <a:t>Number of people = vessel length (ft.) x vessel width (ft.) ÷ 15</a:t>
            </a:r>
            <a:endParaRPr lang="en-US" dirty="0"/>
          </a:p>
          <a:p>
            <a:r>
              <a:rPr lang="en-US" dirty="0"/>
              <a:t>For example, for a vessel 18 feet long by 6 feet wide, the number of persons is 18 times 6 (or 108) divided by 15, which equals seven 150-lb. persons (or a total person weight of 7 x 150, or 1050 lbs.).</a:t>
            </a:r>
          </a:p>
          <a:p>
            <a:pPr eaLnBrk="1" hangingPunct="1"/>
            <a:endParaRPr lang="en-US" dirty="0"/>
          </a:p>
        </p:txBody>
      </p:sp>
      <p:sp>
        <p:nvSpPr>
          <p:cNvPr id="455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F0F7C9-3291-4E55-8906-F7A5446DCD96}" type="slidenum">
              <a:rPr lang="en-US" smtClean="0"/>
              <a:pPr/>
              <a:t>14</a:t>
            </a:fld>
            <a:endParaRPr lang="en-US" dirty="0"/>
          </a:p>
        </p:txBody>
      </p:sp>
    </p:spTree>
    <p:extLst>
      <p:ext uri="{BB962C8B-B14F-4D97-AF65-F5344CB8AC3E}">
        <p14:creationId xmlns:p14="http://schemas.microsoft.com/office/powerpoint/2010/main" val="3731388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Slide Image Placeholder 1"/>
          <p:cNvSpPr>
            <a:spLocks noGrp="1" noRot="1" noChangeAspect="1" noTextEdit="1"/>
          </p:cNvSpPr>
          <p:nvPr>
            <p:ph type="sldImg"/>
          </p:nvPr>
        </p:nvSpPr>
        <p:spPr bwMode="auto">
          <a:noFill/>
          <a:ln>
            <a:solidFill>
              <a:srgbClr val="000000"/>
            </a:solidFill>
            <a:miter lim="800000"/>
            <a:headEnd/>
            <a:tailEnd/>
          </a:ln>
        </p:spPr>
      </p:sp>
      <p:sp>
        <p:nvSpPr>
          <p:cNvPr id="4567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Place your state’s requirements here.</a:t>
            </a:r>
          </a:p>
          <a:p>
            <a:endParaRPr lang="en-US" dirty="0"/>
          </a:p>
          <a:p>
            <a:pPr eaLnBrk="1" hangingPunct="1"/>
            <a:r>
              <a:rPr lang="en-US" altLang="en-US" dirty="0">
                <a:latin typeface="Arial" panose="020B0604020202020204" pitchFamily="34" charset="0"/>
                <a:ea typeface="ＭＳ Ｐゴシック" panose="020B0600070205080204" pitchFamily="34" charset="-128"/>
              </a:rPr>
              <a:t>Discuss:</a:t>
            </a:r>
          </a:p>
          <a:p>
            <a:pPr eaLnBrk="1" hangingPunct="1">
              <a:buFontTx/>
              <a:buChar char="•"/>
            </a:pPr>
            <a:r>
              <a:rPr lang="en-US" altLang="en-US" dirty="0">
                <a:latin typeface="Arial" panose="020B0604020202020204" pitchFamily="34" charset="0"/>
                <a:ea typeface="ＭＳ Ｐゴシック" panose="020B0600070205080204" pitchFamily="34" charset="-128"/>
              </a:rPr>
              <a:t> YOUR state</a:t>
            </a:r>
            <a:r>
              <a:rPr lang="ja-JP" altLang="en-US" dirty="0">
                <a:latin typeface="Arial" panose="020B0604020202020204" pitchFamily="34" charset="0"/>
              </a:rPr>
              <a:t>’</a:t>
            </a:r>
            <a:r>
              <a:rPr lang="en-US" altLang="ja-JP" dirty="0">
                <a:latin typeface="Arial" panose="020B0604020202020204" pitchFamily="34" charset="0"/>
              </a:rPr>
              <a:t>s requirements for age of operator</a:t>
            </a:r>
          </a:p>
          <a:p>
            <a:pPr eaLnBrk="1" hangingPunct="1">
              <a:buFontTx/>
              <a:buChar char="•"/>
            </a:pPr>
            <a:r>
              <a:rPr lang="en-US" altLang="en-US" dirty="0">
                <a:latin typeface="Arial" panose="020B0604020202020204" pitchFamily="34" charset="0"/>
                <a:ea typeface="ＭＳ Ｐゴシック" panose="020B0600070205080204" pitchFamily="34" charset="-128"/>
              </a:rPr>
              <a:t> Is there mandatory education? </a:t>
            </a:r>
          </a:p>
          <a:p>
            <a:endParaRPr lang="en-US" dirty="0"/>
          </a:p>
        </p:txBody>
      </p:sp>
      <p:sp>
        <p:nvSpPr>
          <p:cNvPr id="456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7A997D-07D0-43ED-9904-79A473AFDCC2}" type="slidenum">
              <a:rPr lang="en-US" smtClean="0"/>
              <a:pPr/>
              <a:t>15</a:t>
            </a:fld>
            <a:endParaRPr lang="en-US" dirty="0"/>
          </a:p>
        </p:txBody>
      </p:sp>
    </p:spTree>
    <p:extLst>
      <p:ext uri="{BB962C8B-B14F-4D97-AF65-F5344CB8AC3E}">
        <p14:creationId xmlns:p14="http://schemas.microsoft.com/office/powerpoint/2010/main" val="3297018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Slide Image Placeholder 1"/>
          <p:cNvSpPr>
            <a:spLocks noGrp="1" noRot="1" noChangeAspect="1" noTextEdit="1"/>
          </p:cNvSpPr>
          <p:nvPr>
            <p:ph type="sldImg"/>
          </p:nvPr>
        </p:nvSpPr>
        <p:spPr bwMode="auto">
          <a:noFill/>
          <a:ln>
            <a:solidFill>
              <a:srgbClr val="000000"/>
            </a:solidFill>
            <a:miter lim="800000"/>
            <a:headEnd/>
            <a:tailEnd/>
          </a:ln>
        </p:spPr>
      </p:sp>
      <p:sp>
        <p:nvSpPr>
          <p:cNvPr id="4577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Add your state’s requirements here.</a:t>
            </a:r>
          </a:p>
        </p:txBody>
      </p:sp>
      <p:sp>
        <p:nvSpPr>
          <p:cNvPr id="457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E196BC-2648-4EEA-9C92-DE15EECA9F40}" type="slidenum">
              <a:rPr lang="en-US" smtClean="0"/>
              <a:pPr/>
              <a:t>16</a:t>
            </a:fld>
            <a:endParaRPr lang="en-US" dirty="0"/>
          </a:p>
        </p:txBody>
      </p:sp>
    </p:spTree>
    <p:extLst>
      <p:ext uri="{BB962C8B-B14F-4D97-AF65-F5344CB8AC3E}">
        <p14:creationId xmlns:p14="http://schemas.microsoft.com/office/powerpoint/2010/main" val="474999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Slide Image Placeholder 1"/>
          <p:cNvSpPr>
            <a:spLocks noGrp="1" noRot="1" noChangeAspect="1" noTextEdit="1"/>
          </p:cNvSpPr>
          <p:nvPr>
            <p:ph type="sldImg"/>
          </p:nvPr>
        </p:nvSpPr>
        <p:spPr bwMode="auto">
          <a:noFill/>
          <a:ln>
            <a:solidFill>
              <a:srgbClr val="000000"/>
            </a:solidFill>
            <a:miter lim="800000"/>
            <a:headEnd/>
            <a:tailEnd/>
          </a:ln>
        </p:spPr>
      </p:sp>
      <p:sp>
        <p:nvSpPr>
          <p:cNvPr id="458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58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C8B42A-6805-47D8-BD3B-92ADA4E4AB1B}" type="slidenum">
              <a:rPr lang="en-US" smtClean="0"/>
              <a:pPr/>
              <a:t>17</a:t>
            </a:fld>
            <a:endParaRPr lang="en-US" dirty="0"/>
          </a:p>
        </p:txBody>
      </p:sp>
    </p:spTree>
    <p:extLst>
      <p:ext uri="{BB962C8B-B14F-4D97-AF65-F5344CB8AC3E}">
        <p14:creationId xmlns:p14="http://schemas.microsoft.com/office/powerpoint/2010/main" val="4232432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Slide Image Placeholder 1"/>
          <p:cNvSpPr>
            <a:spLocks noGrp="1" noRot="1" noChangeAspect="1" noTextEdit="1"/>
          </p:cNvSpPr>
          <p:nvPr>
            <p:ph type="sldImg"/>
          </p:nvPr>
        </p:nvSpPr>
        <p:spPr bwMode="auto">
          <a:noFill/>
          <a:ln>
            <a:solidFill>
              <a:srgbClr val="000000"/>
            </a:solidFill>
            <a:miter lim="800000"/>
            <a:headEnd/>
            <a:tailEnd/>
          </a:ln>
        </p:spPr>
      </p:sp>
      <p:sp>
        <p:nvSpPr>
          <p:cNvPr id="459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Add your state’s requirements here.</a:t>
            </a:r>
          </a:p>
          <a:p>
            <a:endParaRPr lang="en-US" dirty="0"/>
          </a:p>
          <a:p>
            <a:r>
              <a:rPr lang="en-US" dirty="0"/>
              <a:t>Negligent Operation:</a:t>
            </a:r>
          </a:p>
          <a:p>
            <a:pPr marL="171450" indent="-171450">
              <a:buFont typeface="Arial" panose="020B0604020202020204" pitchFamily="34" charset="0"/>
              <a:buChar char="•"/>
            </a:pPr>
            <a:r>
              <a:rPr lang="en-US" dirty="0"/>
              <a:t>Operating in a restricted area</a:t>
            </a:r>
          </a:p>
          <a:p>
            <a:pPr marL="171450" indent="-171450">
              <a:buFont typeface="Arial" panose="020B0604020202020204" pitchFamily="34" charset="0"/>
              <a:buChar char="•"/>
            </a:pPr>
            <a:r>
              <a:rPr lang="en-US" dirty="0"/>
              <a:t>Wake jumping – hull leaves the water</a:t>
            </a:r>
          </a:p>
          <a:p>
            <a:pPr marL="171450" indent="-171450">
              <a:buFont typeface="Arial" panose="020B0604020202020204" pitchFamily="34" charset="0"/>
              <a:buChar char="•"/>
            </a:pPr>
            <a:r>
              <a:rPr lang="en-US" dirty="0"/>
              <a:t>Failure to regulate speed</a:t>
            </a:r>
          </a:p>
          <a:p>
            <a:pPr marL="171450" indent="-171450">
              <a:buFont typeface="Arial" panose="020B0604020202020204" pitchFamily="34" charset="0"/>
              <a:buChar char="•"/>
            </a:pPr>
            <a:r>
              <a:rPr lang="en-US" dirty="0"/>
              <a:t>Operating while under the influence of drugs or alcohol</a:t>
            </a:r>
          </a:p>
          <a:p>
            <a:pPr marL="171450" indent="-171450">
              <a:buFont typeface="Arial" panose="020B0604020202020204" pitchFamily="34" charset="0"/>
              <a:buChar char="•"/>
            </a:pPr>
            <a:endParaRPr lang="en-US" dirty="0"/>
          </a:p>
        </p:txBody>
      </p:sp>
      <p:sp>
        <p:nvSpPr>
          <p:cNvPr id="459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DCBB0F-F918-46DA-AEFA-A3428B9D8112}" type="slidenum">
              <a:rPr lang="en-US" smtClean="0"/>
              <a:pPr/>
              <a:t>18</a:t>
            </a:fld>
            <a:endParaRPr lang="en-US" dirty="0"/>
          </a:p>
        </p:txBody>
      </p:sp>
    </p:spTree>
    <p:extLst>
      <p:ext uri="{BB962C8B-B14F-4D97-AF65-F5344CB8AC3E}">
        <p14:creationId xmlns:p14="http://schemas.microsoft.com/office/powerpoint/2010/main" val="3984944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Place your state’s requirements and BUI laws here.</a:t>
            </a:r>
          </a:p>
          <a:p>
            <a:endParaRPr lang="en-US" dirty="0"/>
          </a:p>
          <a:p>
            <a:r>
              <a:rPr lang="en-US" dirty="0"/>
              <a:t>Contribute to 1/3 of boating accidents</a:t>
            </a:r>
          </a:p>
          <a:p>
            <a:endParaRPr lang="en-US" dirty="0"/>
          </a:p>
          <a:p>
            <a:pPr eaLnBrk="1" hangingPunct="1">
              <a:buFontTx/>
              <a:buChar char="•"/>
            </a:pPr>
            <a:r>
              <a:rPr lang="en-US" altLang="en-US" b="1" dirty="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YOUR state</a:t>
            </a:r>
            <a:r>
              <a:rPr lang="ja-JP" altLang="en-US" dirty="0">
                <a:latin typeface="Arial" panose="020B0604020202020204" pitchFamily="34" charset="0"/>
              </a:rPr>
              <a:t>’</a:t>
            </a:r>
            <a:r>
              <a:rPr lang="en-US" altLang="ja-JP" dirty="0">
                <a:latin typeface="Arial" panose="020B0604020202020204" pitchFamily="34" charset="0"/>
              </a:rPr>
              <a:t>s regulations and penalties</a:t>
            </a:r>
          </a:p>
          <a:p>
            <a:pPr eaLnBrk="1" hangingPunct="1">
              <a:buFontTx/>
              <a:buChar char="•"/>
            </a:pPr>
            <a:r>
              <a:rPr lang="en-US" altLang="en-US" dirty="0">
                <a:latin typeface="Arial" panose="020B0604020202020204" pitchFamily="34" charset="0"/>
                <a:ea typeface="ＭＳ Ｐゴシック" panose="020B0600070205080204" pitchFamily="34" charset="-128"/>
              </a:rPr>
              <a:t> The effects of alcohol and drugs</a:t>
            </a:r>
          </a:p>
          <a:p>
            <a:pPr eaLnBrk="1" hangingPunct="1">
              <a:buFontTx/>
              <a:buChar char="•"/>
            </a:pPr>
            <a:r>
              <a:rPr lang="en-US" altLang="en-US" dirty="0">
                <a:latin typeface="Arial" panose="020B0604020202020204" pitchFamily="34" charset="0"/>
                <a:ea typeface="ＭＳ Ｐゴシック" panose="020B0600070205080204" pitchFamily="34" charset="-128"/>
              </a:rPr>
              <a:t> Effects made much worse by the factors involved with boating:</a:t>
            </a:r>
          </a:p>
          <a:p>
            <a:pPr lvl="1" eaLnBrk="1" hangingPunct="1">
              <a:buFontTx/>
              <a:buChar char="•"/>
            </a:pPr>
            <a:r>
              <a:rPr lang="en-US" altLang="en-US" dirty="0">
                <a:latin typeface="Arial" panose="020B0604020202020204" pitchFamily="34" charset="0"/>
                <a:ea typeface="ＭＳ Ｐゴシック" panose="020B0600070205080204" pitchFamily="34" charset="-128"/>
              </a:rPr>
              <a:t> Noise</a:t>
            </a:r>
          </a:p>
          <a:p>
            <a:pPr lvl="1" eaLnBrk="1" hangingPunct="1">
              <a:buFontTx/>
              <a:buChar char="•"/>
            </a:pPr>
            <a:r>
              <a:rPr lang="en-US" altLang="en-US" dirty="0">
                <a:latin typeface="Arial" panose="020B0604020202020204" pitchFamily="34" charset="0"/>
                <a:ea typeface="ＭＳ Ｐゴシック" panose="020B0600070205080204" pitchFamily="34" charset="-128"/>
              </a:rPr>
              <a:t> Sun</a:t>
            </a:r>
          </a:p>
          <a:p>
            <a:pPr lvl="1" eaLnBrk="1" hangingPunct="1">
              <a:buFontTx/>
              <a:buChar char="•"/>
            </a:pPr>
            <a:r>
              <a:rPr lang="en-US" altLang="en-US" dirty="0">
                <a:latin typeface="Arial" panose="020B0604020202020204" pitchFamily="34" charset="0"/>
                <a:ea typeface="ＭＳ Ｐゴシック" panose="020B0600070205080204" pitchFamily="34" charset="-128"/>
              </a:rPr>
              <a:t> Vibrations</a:t>
            </a:r>
          </a:p>
          <a:p>
            <a:pPr lvl="1" eaLnBrk="1" hangingPunct="1">
              <a:buFontTx/>
              <a:buChar char="•"/>
            </a:pPr>
            <a:r>
              <a:rPr lang="en-US" altLang="en-US" dirty="0">
                <a:latin typeface="Arial" panose="020B0604020202020204" pitchFamily="34" charset="0"/>
                <a:ea typeface="ＭＳ Ｐゴシック" panose="020B0600070205080204" pitchFamily="34" charset="-128"/>
              </a:rPr>
              <a:t> Wind and seas </a:t>
            </a:r>
          </a:p>
          <a:p>
            <a:pPr lvl="1" eaLnBrk="1" hangingPunct="1">
              <a:buFontTx/>
              <a:buChar char="•"/>
            </a:pPr>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t>Alcohol is a contributing factor in many boating accidents and deaths</a:t>
            </a:r>
          </a:p>
          <a:p>
            <a:pPr eaLnBrk="1" hangingPunct="1"/>
            <a:r>
              <a:rPr lang="en-US" altLang="en-US" dirty="0"/>
              <a:t>If you use alcohol or drugs your chances of surviving an accident are greatly reduced</a:t>
            </a:r>
          </a:p>
          <a:p>
            <a:pPr eaLnBrk="1" hangingPunct="1"/>
            <a:r>
              <a:rPr lang="en-US" altLang="en-US" dirty="0"/>
              <a:t>Even legal drugs may impair physical ability and judgement</a:t>
            </a:r>
          </a:p>
          <a:p>
            <a:pPr eaLnBrk="1" hangingPunct="1"/>
            <a:r>
              <a:rPr lang="en-US" altLang="en-US" dirty="0" err="1"/>
              <a:t>BWI</a:t>
            </a:r>
            <a:r>
              <a:rPr lang="en-US" altLang="en-US" dirty="0"/>
              <a:t> is a federal offense</a:t>
            </a:r>
          </a:p>
          <a:p>
            <a:pPr eaLnBrk="1" hangingPunct="1"/>
            <a:r>
              <a:rPr lang="en-US" altLang="en-US" dirty="0"/>
              <a:t>BAC of 8%</a:t>
            </a:r>
          </a:p>
          <a:p>
            <a:pPr eaLnBrk="1" hangingPunct="1">
              <a:buFontTx/>
              <a:buChar char="•"/>
            </a:pPr>
            <a:endParaRPr lang="en-US" altLang="en-US" dirty="0">
              <a:latin typeface="Arial" panose="020B0604020202020204" pitchFamily="34" charset="0"/>
              <a:ea typeface="ＭＳ Ｐゴシック" panose="020B0600070205080204" pitchFamily="34" charset="-128"/>
            </a:endParaRPr>
          </a:p>
          <a:p>
            <a:endParaRPr lang="en-US" dirty="0"/>
          </a:p>
        </p:txBody>
      </p:sp>
      <p:sp>
        <p:nvSpPr>
          <p:cNvPr id="460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CD5E85-F72D-43B2-A07D-7962E9AA682E}" type="slidenum">
              <a:rPr lang="en-US" smtClean="0"/>
              <a:pPr/>
              <a:t>19</a:t>
            </a:fld>
            <a:endParaRPr lang="en-US" dirty="0"/>
          </a:p>
        </p:txBody>
      </p:sp>
    </p:spTree>
    <p:extLst>
      <p:ext uri="{BB962C8B-B14F-4D97-AF65-F5344CB8AC3E}">
        <p14:creationId xmlns:p14="http://schemas.microsoft.com/office/powerpoint/2010/main" val="3109962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324F4A3-0C25-4313-B9B8-86F195D86BC1}" type="slidenum">
              <a:rPr lang="en-US" smtClean="0"/>
              <a:pPr/>
              <a:t>2</a:t>
            </a:fld>
            <a:endParaRPr lang="en-US" dirty="0"/>
          </a:p>
        </p:txBody>
      </p:sp>
      <p:sp>
        <p:nvSpPr>
          <p:cNvPr id="444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442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033328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Slide Image Placeholder 1"/>
          <p:cNvSpPr>
            <a:spLocks noGrp="1" noRot="1" noChangeAspect="1" noTextEdit="1"/>
          </p:cNvSpPr>
          <p:nvPr>
            <p:ph type="sldImg"/>
          </p:nvPr>
        </p:nvSpPr>
        <p:spPr bwMode="auto">
          <a:noFill/>
          <a:ln>
            <a:solidFill>
              <a:srgbClr val="000000"/>
            </a:solidFill>
            <a:miter lim="800000"/>
            <a:headEnd/>
            <a:tailEnd/>
          </a:ln>
        </p:spPr>
      </p:sp>
      <p:sp>
        <p:nvSpPr>
          <p:cNvPr id="4618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It’s illegal to:</a:t>
            </a:r>
          </a:p>
          <a:p>
            <a:pPr marL="171450" indent="-171450">
              <a:buFont typeface="Arial" panose="020B0604020202020204" pitchFamily="34" charset="0"/>
              <a:buChar char="•"/>
            </a:pPr>
            <a:r>
              <a:rPr lang="en-US" dirty="0"/>
              <a:t>Anchor in a channel or river</a:t>
            </a:r>
          </a:p>
          <a:p>
            <a:pPr marL="171450" indent="-171450">
              <a:buFont typeface="Arial" panose="020B0604020202020204" pitchFamily="34" charset="0"/>
              <a:buChar char="•"/>
            </a:pPr>
            <a:r>
              <a:rPr lang="en-US" dirty="0"/>
              <a:t>Tie up to a buoy or other ATON except in an emergency</a:t>
            </a:r>
          </a:p>
          <a:p>
            <a:pPr marL="171450" indent="-171450">
              <a:buFont typeface="Arial" panose="020B0604020202020204" pitchFamily="34" charset="0"/>
              <a:buChar char="•"/>
            </a:pPr>
            <a:r>
              <a:rPr lang="en-US" dirty="0"/>
              <a:t>Tamper with, deface, or move any ATON</a:t>
            </a:r>
          </a:p>
          <a:p>
            <a:pPr marL="171450" indent="-171450">
              <a:buFont typeface="Arial" panose="020B0604020202020204" pitchFamily="34" charset="0"/>
              <a:buChar char="•"/>
            </a:pPr>
            <a:r>
              <a:rPr lang="en-US" dirty="0"/>
              <a:t>Obstruct a pier, wharf, or boat ramp</a:t>
            </a:r>
          </a:p>
          <a:p>
            <a:pPr marL="171450" indent="-171450">
              <a:buFont typeface="Arial" panose="020B0604020202020204" pitchFamily="34" charset="0"/>
              <a:buChar char="•"/>
            </a:pPr>
            <a:endParaRPr lang="en-US" dirty="0"/>
          </a:p>
          <a:p>
            <a:r>
              <a:rPr lang="en-US" dirty="0"/>
              <a:t>Why is this important?</a:t>
            </a:r>
          </a:p>
        </p:txBody>
      </p:sp>
      <p:sp>
        <p:nvSpPr>
          <p:cNvPr id="461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B85D30-A317-4495-AF3F-AE332466A076}" type="slidenum">
              <a:rPr lang="en-US" smtClean="0"/>
              <a:pPr/>
              <a:t>20</a:t>
            </a:fld>
            <a:endParaRPr lang="en-US" dirty="0"/>
          </a:p>
        </p:txBody>
      </p:sp>
    </p:spTree>
    <p:extLst>
      <p:ext uri="{BB962C8B-B14F-4D97-AF65-F5344CB8AC3E}">
        <p14:creationId xmlns:p14="http://schemas.microsoft.com/office/powerpoint/2010/main" val="3159007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Slide Image Placeholder 1"/>
          <p:cNvSpPr>
            <a:spLocks noGrp="1" noRot="1" noChangeAspect="1" noTextEdit="1"/>
          </p:cNvSpPr>
          <p:nvPr>
            <p:ph type="sldImg"/>
          </p:nvPr>
        </p:nvSpPr>
        <p:spPr bwMode="auto">
          <a:noFill/>
          <a:ln>
            <a:solidFill>
              <a:srgbClr val="000000"/>
            </a:solidFill>
            <a:miter lim="800000"/>
            <a:headEnd/>
            <a:tailEnd/>
          </a:ln>
        </p:spPr>
      </p:sp>
      <p:sp>
        <p:nvSpPr>
          <p:cNvPr id="462851"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 typeface="Arial" panose="020B0604020202020204" pitchFamily="34" charset="0"/>
              <a:buChar char="•"/>
            </a:pPr>
            <a:r>
              <a:rPr lang="en-US" dirty="0"/>
              <a:t>Stay clear of naval vessels</a:t>
            </a:r>
          </a:p>
          <a:p>
            <a:pPr marL="171450" indent="-171450">
              <a:buFont typeface="Arial" panose="020B0604020202020204" pitchFamily="34" charset="0"/>
              <a:buChar char="•"/>
            </a:pPr>
            <a:r>
              <a:rPr lang="en-US" dirty="0"/>
              <a:t>Be aware of security zones</a:t>
            </a:r>
          </a:p>
          <a:p>
            <a:pPr marL="171450" indent="-171450">
              <a:buFont typeface="Arial" panose="020B0604020202020204" pitchFamily="34" charset="0"/>
              <a:buChar char="•"/>
            </a:pPr>
            <a:r>
              <a:rPr lang="en-US" dirty="0"/>
              <a:t>No anchoring under bridges</a:t>
            </a:r>
          </a:p>
          <a:p>
            <a:pPr marL="171450" indent="-171450">
              <a:buFont typeface="Arial" panose="020B0604020202020204" pitchFamily="34" charset="0"/>
              <a:buChar char="•"/>
            </a:pPr>
            <a:r>
              <a:rPr lang="en-US" dirty="0"/>
              <a:t>Help with America’s Waterway Watch</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Report suspicious activity to: </a:t>
            </a:r>
            <a:r>
              <a:rPr lang="en-US" b="1" dirty="0"/>
              <a:t>877-24-WATCH</a:t>
            </a:r>
            <a:endParaRPr lang="en-US" dirty="0"/>
          </a:p>
          <a:p>
            <a:pPr marL="171450" indent="-171450">
              <a:buFont typeface="Arial" panose="020B0604020202020204" pitchFamily="34" charset="0"/>
              <a:buChar char="•"/>
            </a:pPr>
            <a:endParaRPr lang="en-US" dirty="0"/>
          </a:p>
          <a:p>
            <a:r>
              <a:rPr lang="en-US" altLang="en-US" b="1" i="1" dirty="0">
                <a:latin typeface="Arial" panose="020B0604020202020204" pitchFamily="34" charset="0"/>
                <a:ea typeface="ＭＳ Ｐゴシック" panose="020B0600070205080204" pitchFamily="34" charset="-128"/>
              </a:rPr>
              <a:t>Hand out the AWW decals and brochures here</a:t>
            </a:r>
            <a:endParaRPr lang="en-US" dirty="0"/>
          </a:p>
        </p:txBody>
      </p:sp>
      <p:sp>
        <p:nvSpPr>
          <p:cNvPr id="462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E09553-B692-4F7F-975D-346062E9CAA2}" type="slidenum">
              <a:rPr lang="en-US" smtClean="0"/>
              <a:pPr/>
              <a:t>21</a:t>
            </a:fld>
            <a:endParaRPr lang="en-US" dirty="0"/>
          </a:p>
        </p:txBody>
      </p:sp>
    </p:spTree>
    <p:extLst>
      <p:ext uri="{BB962C8B-B14F-4D97-AF65-F5344CB8AC3E}">
        <p14:creationId xmlns:p14="http://schemas.microsoft.com/office/powerpoint/2010/main" val="994043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Slide Image Placeholder 1"/>
          <p:cNvSpPr>
            <a:spLocks noGrp="1" noRot="1" noChangeAspect="1" noTextEdit="1"/>
          </p:cNvSpPr>
          <p:nvPr>
            <p:ph type="sldImg"/>
          </p:nvPr>
        </p:nvSpPr>
        <p:spPr bwMode="auto">
          <a:noFill/>
          <a:ln>
            <a:solidFill>
              <a:srgbClr val="000000"/>
            </a:solidFill>
            <a:miter lim="800000"/>
            <a:headEnd/>
            <a:tailEnd/>
          </a:ln>
        </p:spPr>
      </p:sp>
      <p:sp>
        <p:nvSpPr>
          <p:cNvPr id="463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dirty="0"/>
              <a:t>Instructor Notes:</a:t>
            </a:r>
          </a:p>
          <a:p>
            <a:pPr eaLnBrk="1" hangingPunct="1"/>
            <a:endParaRPr lang="en-US" b="1" dirty="0"/>
          </a:p>
          <a:p>
            <a:pPr eaLnBrk="1" hangingPunct="1">
              <a:buFontTx/>
              <a:buChar char="•"/>
            </a:pPr>
            <a:r>
              <a:rPr lang="en-US" dirty="0"/>
              <a:t> At least one on board for each person onboard</a:t>
            </a:r>
          </a:p>
          <a:p>
            <a:pPr eaLnBrk="1" hangingPunct="1">
              <a:buFontTx/>
              <a:buChar char="•"/>
            </a:pPr>
            <a:r>
              <a:rPr lang="en-US" dirty="0"/>
              <a:t> YOUR state’s requirements for Youth</a:t>
            </a:r>
          </a:p>
          <a:p>
            <a:pPr eaLnBrk="1" hangingPunct="1">
              <a:buFontTx/>
              <a:buChar char="•"/>
            </a:pPr>
            <a:r>
              <a:rPr lang="en-US" dirty="0"/>
              <a:t> Readily accessible</a:t>
            </a:r>
          </a:p>
          <a:p>
            <a:pPr lvl="1" eaLnBrk="1" hangingPunct="1">
              <a:buFontTx/>
              <a:buChar char="•"/>
            </a:pPr>
            <a:r>
              <a:rPr lang="en-US" dirty="0"/>
              <a:t> Have someone define</a:t>
            </a:r>
          </a:p>
          <a:p>
            <a:pPr eaLnBrk="1" hangingPunct="1">
              <a:buFontTx/>
              <a:buChar char="•"/>
            </a:pPr>
            <a:r>
              <a:rPr lang="en-US" dirty="0"/>
              <a:t> In good condition</a:t>
            </a:r>
          </a:p>
          <a:p>
            <a:pPr eaLnBrk="1" hangingPunct="1">
              <a:buFontTx/>
              <a:buChar char="•"/>
            </a:pPr>
            <a:r>
              <a:rPr lang="en-US" dirty="0"/>
              <a:t>Must be properly fitted</a:t>
            </a:r>
          </a:p>
          <a:p>
            <a:pPr eaLnBrk="1" hangingPunct="1">
              <a:buFontTx/>
              <a:buChar char="•"/>
            </a:pPr>
            <a:r>
              <a:rPr lang="en-US" dirty="0"/>
              <a:t>Select based on use and size</a:t>
            </a:r>
          </a:p>
          <a:p>
            <a:pPr eaLnBrk="1" hangingPunct="1"/>
            <a:r>
              <a:rPr lang="en-US" b="1" dirty="0"/>
              <a:t>Emphasize the WEARING of the PFD at all times when underway!</a:t>
            </a:r>
          </a:p>
          <a:p>
            <a:pPr eaLnBrk="1" hangingPunct="1"/>
            <a:r>
              <a:rPr lang="en-US" dirty="0"/>
              <a:t>Inspect lifesaving equipment frequently. Do not store in original wrapping. </a:t>
            </a:r>
          </a:p>
          <a:p>
            <a:pPr eaLnBrk="1" hangingPunct="1"/>
            <a:r>
              <a:rPr lang="en-US" dirty="0"/>
              <a:t>Explain when to discard a PFD: when it is no longer serviceable. Rips, tears, compressed flotation material, etc.</a:t>
            </a:r>
          </a:p>
          <a:p>
            <a:pPr eaLnBrk="1" hangingPunct="1"/>
            <a:r>
              <a:rPr lang="en-US" dirty="0"/>
              <a:t>Type I: Offshore life jacket – minimum of 22 pounds buoyancy. Will turn most unconscious people face up – affords greatest protection</a:t>
            </a:r>
          </a:p>
          <a:p>
            <a:pPr eaLnBrk="1" hangingPunct="1"/>
            <a:r>
              <a:rPr lang="en-US" dirty="0"/>
              <a:t>Type II: Near-Shore Vest – minimum of 15.5 pounds of buoyancy. Will turn most unconscious people face up</a:t>
            </a:r>
          </a:p>
          <a:p>
            <a:pPr eaLnBrk="1" hangingPunct="1"/>
            <a:endParaRPr lang="en-US" dirty="0"/>
          </a:p>
          <a:p>
            <a:endParaRPr lang="en-US" dirty="0"/>
          </a:p>
        </p:txBody>
      </p:sp>
      <p:sp>
        <p:nvSpPr>
          <p:cNvPr id="463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0FF8D4-92F5-4081-A8B6-D4738F8983EE}" type="slidenum">
              <a:rPr lang="en-US" smtClean="0"/>
              <a:pPr/>
              <a:t>22</a:t>
            </a:fld>
            <a:endParaRPr lang="en-US" dirty="0"/>
          </a:p>
        </p:txBody>
      </p:sp>
    </p:spTree>
    <p:extLst>
      <p:ext uri="{BB962C8B-B14F-4D97-AF65-F5344CB8AC3E}">
        <p14:creationId xmlns:p14="http://schemas.microsoft.com/office/powerpoint/2010/main" val="3349875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Slide Image Placeholder 1"/>
          <p:cNvSpPr>
            <a:spLocks noGrp="1" noRot="1" noChangeAspect="1" noTextEdit="1"/>
          </p:cNvSpPr>
          <p:nvPr>
            <p:ph type="sldImg"/>
          </p:nvPr>
        </p:nvSpPr>
        <p:spPr bwMode="auto">
          <a:noFill/>
          <a:ln>
            <a:solidFill>
              <a:srgbClr val="000000"/>
            </a:solidFill>
            <a:miter lim="800000"/>
            <a:headEnd/>
            <a:tailEnd/>
          </a:ln>
        </p:spPr>
      </p:sp>
      <p:sp>
        <p:nvSpPr>
          <p:cNvPr id="4648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a:t>Classroom Aid: Bring a variety of PFDs to the class, and ask students to put them on and “model” them; have the rest of the class identify each type, it’s purpose, advantages and disadvantages.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i="0" dirty="0"/>
              <a:t>Add</a:t>
            </a:r>
            <a:r>
              <a:rPr lang="en-US" b="1" i="0" baseline="0" dirty="0"/>
              <a:t> the E-Directorate slides showing the new life jacket labeling system and discuss the new icon system.</a:t>
            </a:r>
            <a:endParaRPr lang="en-US" b="1" i="0" dirty="0"/>
          </a:p>
          <a:p>
            <a:r>
              <a:rPr lang="en-US" dirty="0"/>
              <a:t>Type III Flotation Aid: Minimum 15.5 pounds of buoyancy – calm, inland life jacket. Many special designs for water sports.</a:t>
            </a:r>
          </a:p>
          <a:p>
            <a:r>
              <a:rPr lang="en-US" dirty="0"/>
              <a:t>Type IV Throwable Device: Needed on vessels 16’ and over except canoe or kayak. Designed to be thrown, not worn. Must be immediately available</a:t>
            </a:r>
          </a:p>
          <a:p>
            <a:r>
              <a:rPr lang="en-US" dirty="0"/>
              <a:t>Type V: Special-Use Device: must be worn, use according to label. Our cold water survival suits (mustangs) are a good example.</a:t>
            </a:r>
          </a:p>
          <a:p>
            <a:endParaRPr lang="en-US" dirty="0"/>
          </a:p>
          <a:p>
            <a:r>
              <a:rPr lang="en-US" dirty="0"/>
              <a:t>Type III/V Inflatable PFD</a:t>
            </a:r>
          </a:p>
          <a:p>
            <a:pPr marL="171450" indent="-171450">
              <a:buFont typeface="Arial" panose="020B0604020202020204" pitchFamily="34" charset="0"/>
              <a:buChar char="•"/>
            </a:pPr>
            <a:r>
              <a:rPr lang="en-US" dirty="0"/>
              <a:t>Advantages of an inflatable</a:t>
            </a:r>
          </a:p>
          <a:p>
            <a:pPr marL="171450" indent="-171450">
              <a:buFont typeface="Arial" panose="020B0604020202020204" pitchFamily="34" charset="0"/>
              <a:buChar char="•"/>
            </a:pPr>
            <a:r>
              <a:rPr lang="en-US" dirty="0"/>
              <a:t>Disadvantages of an inflatable</a:t>
            </a:r>
          </a:p>
          <a:p>
            <a:pPr marL="171450" indent="-171450">
              <a:buFont typeface="Arial" panose="020B0604020202020204" pitchFamily="34" charset="0"/>
              <a:buChar char="•"/>
            </a:pPr>
            <a:r>
              <a:rPr lang="en-US" dirty="0"/>
              <a:t>Only for people older than 16</a:t>
            </a:r>
          </a:p>
          <a:p>
            <a:pPr marL="171450" indent="-171450">
              <a:buFont typeface="Arial" panose="020B0604020202020204" pitchFamily="34" charset="0"/>
              <a:buChar char="•"/>
            </a:pPr>
            <a:r>
              <a:rPr lang="en-US" dirty="0"/>
              <a:t>It must be worn</a:t>
            </a:r>
          </a:p>
          <a:p>
            <a:endParaRPr lang="en-US" dirty="0"/>
          </a:p>
        </p:txBody>
      </p:sp>
      <p:sp>
        <p:nvSpPr>
          <p:cNvPr id="464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838133-1B4E-47A0-99FD-649CBF7294D0}" type="slidenum">
              <a:rPr lang="en-US" smtClean="0"/>
              <a:pPr/>
              <a:t>23</a:t>
            </a:fld>
            <a:endParaRPr lang="en-US" dirty="0"/>
          </a:p>
        </p:txBody>
      </p:sp>
    </p:spTree>
    <p:extLst>
      <p:ext uri="{BB962C8B-B14F-4D97-AF65-F5344CB8AC3E}">
        <p14:creationId xmlns:p14="http://schemas.microsoft.com/office/powerpoint/2010/main" val="3873259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Slide Image Placeholder 1"/>
          <p:cNvSpPr>
            <a:spLocks noGrp="1" noRot="1" noChangeAspect="1" noTextEdit="1"/>
          </p:cNvSpPr>
          <p:nvPr>
            <p:ph type="sldImg"/>
          </p:nvPr>
        </p:nvSpPr>
        <p:spPr bwMode="auto">
          <a:noFill/>
          <a:ln>
            <a:solidFill>
              <a:srgbClr val="000000"/>
            </a:solidFill>
            <a:miter lim="800000"/>
            <a:headEnd/>
            <a:tailEnd/>
          </a:ln>
        </p:spPr>
      </p:sp>
      <p:sp>
        <p:nvSpPr>
          <p:cNvPr id="464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64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838133-1B4E-47A0-99FD-649CBF7294D0}" type="slidenum">
              <a:rPr lang="en-US" smtClean="0"/>
              <a:pPr/>
              <a:t>24</a:t>
            </a:fld>
            <a:endParaRPr lang="en-US" dirty="0"/>
          </a:p>
        </p:txBody>
      </p:sp>
    </p:spTree>
    <p:extLst>
      <p:ext uri="{BB962C8B-B14F-4D97-AF65-F5344CB8AC3E}">
        <p14:creationId xmlns:p14="http://schemas.microsoft.com/office/powerpoint/2010/main" val="29141267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Slide Image Placeholder 1"/>
          <p:cNvSpPr>
            <a:spLocks noGrp="1" noRot="1" noChangeAspect="1" noTextEdit="1"/>
          </p:cNvSpPr>
          <p:nvPr>
            <p:ph type="sldImg"/>
          </p:nvPr>
        </p:nvSpPr>
        <p:spPr bwMode="auto">
          <a:noFill/>
          <a:ln>
            <a:solidFill>
              <a:srgbClr val="000000"/>
            </a:solidFill>
            <a:miter lim="800000"/>
            <a:headEnd/>
            <a:tailEnd/>
          </a:ln>
        </p:spPr>
      </p:sp>
      <p:sp>
        <p:nvSpPr>
          <p:cNvPr id="464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64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838133-1B4E-47A0-99FD-649CBF7294D0}" type="slidenum">
              <a:rPr lang="en-US" smtClean="0"/>
              <a:pPr/>
              <a:t>25</a:t>
            </a:fld>
            <a:endParaRPr lang="en-US" dirty="0"/>
          </a:p>
        </p:txBody>
      </p:sp>
    </p:spTree>
    <p:extLst>
      <p:ext uri="{BB962C8B-B14F-4D97-AF65-F5344CB8AC3E}">
        <p14:creationId xmlns:p14="http://schemas.microsoft.com/office/powerpoint/2010/main" val="1424106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Slide Image Placeholder 1"/>
          <p:cNvSpPr>
            <a:spLocks noGrp="1" noRot="1" noChangeAspect="1" noTextEdit="1"/>
          </p:cNvSpPr>
          <p:nvPr>
            <p:ph type="sldImg"/>
          </p:nvPr>
        </p:nvSpPr>
        <p:spPr bwMode="auto">
          <a:noFill/>
          <a:ln>
            <a:solidFill>
              <a:srgbClr val="000000"/>
            </a:solidFill>
            <a:miter lim="800000"/>
            <a:headEnd/>
            <a:tailEnd/>
          </a:ln>
        </p:spPr>
      </p:sp>
      <p:sp>
        <p:nvSpPr>
          <p:cNvPr id="464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64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838133-1B4E-47A0-99FD-649CBF7294D0}" type="slidenum">
              <a:rPr lang="en-US" smtClean="0"/>
              <a:pPr/>
              <a:t>26</a:t>
            </a:fld>
            <a:endParaRPr lang="en-US" dirty="0"/>
          </a:p>
        </p:txBody>
      </p:sp>
    </p:spTree>
    <p:extLst>
      <p:ext uri="{BB962C8B-B14F-4D97-AF65-F5344CB8AC3E}">
        <p14:creationId xmlns:p14="http://schemas.microsoft.com/office/powerpoint/2010/main" val="28827028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Slide Image Placeholder 1"/>
          <p:cNvSpPr>
            <a:spLocks noGrp="1" noRot="1" noChangeAspect="1" noTextEdit="1"/>
          </p:cNvSpPr>
          <p:nvPr>
            <p:ph type="sldImg"/>
          </p:nvPr>
        </p:nvSpPr>
        <p:spPr bwMode="auto">
          <a:noFill/>
          <a:ln>
            <a:solidFill>
              <a:srgbClr val="000000"/>
            </a:solidFill>
            <a:miter lim="800000"/>
            <a:headEnd/>
            <a:tailEnd/>
          </a:ln>
        </p:spPr>
      </p:sp>
      <p:sp>
        <p:nvSpPr>
          <p:cNvPr id="4659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Review your state’s requirements here.  Include minimum ages for children to wear life jackets.</a:t>
            </a:r>
          </a:p>
          <a:p>
            <a:endParaRPr lang="en-US" dirty="0"/>
          </a:p>
          <a:p>
            <a:r>
              <a:rPr lang="en-US" dirty="0"/>
              <a:t>If there is a difference between state and federal laws, explain the difference and when and where they come into effect.</a:t>
            </a:r>
          </a:p>
        </p:txBody>
      </p:sp>
      <p:sp>
        <p:nvSpPr>
          <p:cNvPr id="465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CE3957-480A-49DF-AD7E-C416CCF578B4}" type="slidenum">
              <a:rPr lang="en-US" smtClean="0"/>
              <a:pPr/>
              <a:t>27</a:t>
            </a:fld>
            <a:endParaRPr lang="en-US" dirty="0"/>
          </a:p>
        </p:txBody>
      </p:sp>
    </p:spTree>
    <p:extLst>
      <p:ext uri="{BB962C8B-B14F-4D97-AF65-F5344CB8AC3E}">
        <p14:creationId xmlns:p14="http://schemas.microsoft.com/office/powerpoint/2010/main" val="42667918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Slide Image Placeholder 1"/>
          <p:cNvSpPr>
            <a:spLocks noGrp="1" noRot="1" noChangeAspect="1" noTextEdit="1"/>
          </p:cNvSpPr>
          <p:nvPr>
            <p:ph type="sldImg"/>
          </p:nvPr>
        </p:nvSpPr>
        <p:spPr bwMode="auto">
          <a:noFill/>
          <a:ln>
            <a:solidFill>
              <a:srgbClr val="000000"/>
            </a:solidFill>
            <a:miter lim="800000"/>
            <a:headEnd/>
            <a:tailEnd/>
          </a:ln>
        </p:spPr>
      </p:sp>
      <p:sp>
        <p:nvSpPr>
          <p:cNvPr id="4669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Add your state’s requirements.</a:t>
            </a:r>
          </a:p>
        </p:txBody>
      </p:sp>
      <p:sp>
        <p:nvSpPr>
          <p:cNvPr id="466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42ADB4-4CC1-4B2C-88EA-F8D8B4E96A2D}" type="slidenum">
              <a:rPr lang="en-US" smtClean="0"/>
              <a:pPr/>
              <a:t>28</a:t>
            </a:fld>
            <a:endParaRPr lang="en-US" dirty="0"/>
          </a:p>
        </p:txBody>
      </p:sp>
    </p:spTree>
    <p:extLst>
      <p:ext uri="{BB962C8B-B14F-4D97-AF65-F5344CB8AC3E}">
        <p14:creationId xmlns:p14="http://schemas.microsoft.com/office/powerpoint/2010/main" val="14481237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324F4A3-0C25-4313-B9B8-86F195D86BC1}" type="slidenum">
              <a:rPr lang="en-US" smtClean="0"/>
              <a:pPr/>
              <a:t>29</a:t>
            </a:fld>
            <a:endParaRPr lang="en-US" dirty="0"/>
          </a:p>
        </p:txBody>
      </p:sp>
      <p:sp>
        <p:nvSpPr>
          <p:cNvPr id="444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442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Over the last three years (2018-2020), Congress has passed two laws requiring, first, that  manufacturers install engine cut-off switches on recreational vessels and, second, that recreational vessel operators use those engine cut-off switches. The laws that have placed these requirements on recreational vessel manufacturers and recreational vessel operators are found in United States Code (USC), as opposed to the Code of Federal Regulations (CFR) where these types of requirements are typically found. These are federal laws and not enforceable by state and local marine officers at this time. These new laws will improve safety for all recreational boaters by reducing the potential for propeller injuries to recreational vessel operators, other users of the nation’s waterways, and marine law enforcement officers responsible for responding to runaway boats. </a:t>
            </a:r>
          </a:p>
          <a:p>
            <a:endParaRPr lang="en-US" sz="1200" b="0" i="0" u="none" strike="noStrike" kern="1200" baseline="0" dirty="0">
              <a:solidFill>
                <a:schemeClr val="tx1"/>
              </a:solidFill>
              <a:latin typeface="+mn-lt"/>
              <a:ea typeface="+mn-ea"/>
              <a:cs typeface="+mn-cs"/>
            </a:endParaRPr>
          </a:p>
          <a:p>
            <a:endParaRPr lang="en-US" dirty="0"/>
          </a:p>
          <a:p>
            <a:endParaRPr lang="en-US" dirty="0"/>
          </a:p>
        </p:txBody>
      </p:sp>
    </p:spTree>
    <p:extLst>
      <p:ext uri="{BB962C8B-B14F-4D97-AF65-F5344CB8AC3E}">
        <p14:creationId xmlns:p14="http://schemas.microsoft.com/office/powerpoint/2010/main" val="1406145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Slide Image Placeholder 1"/>
          <p:cNvSpPr>
            <a:spLocks noGrp="1" noRot="1" noChangeAspect="1" noTextEdit="1"/>
          </p:cNvSpPr>
          <p:nvPr>
            <p:ph type="sldImg"/>
          </p:nvPr>
        </p:nvSpPr>
        <p:spPr bwMode="auto">
          <a:noFill/>
          <a:ln>
            <a:solidFill>
              <a:srgbClr val="000000"/>
            </a:solidFill>
            <a:miter lim="800000"/>
            <a:headEnd/>
            <a:tailEnd/>
          </a:ln>
        </p:spPr>
      </p:sp>
      <p:sp>
        <p:nvSpPr>
          <p:cNvPr id="445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45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19FD25-4196-4439-9F22-9595EB6FBAFD}" type="slidenum">
              <a:rPr lang="en-US" smtClean="0"/>
              <a:pPr/>
              <a:t>3</a:t>
            </a:fld>
            <a:endParaRPr lang="en-US" dirty="0"/>
          </a:p>
        </p:txBody>
      </p:sp>
    </p:spTree>
    <p:extLst>
      <p:ext uri="{BB962C8B-B14F-4D97-AF65-F5344CB8AC3E}">
        <p14:creationId xmlns:p14="http://schemas.microsoft.com/office/powerpoint/2010/main" val="27955522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324F4A3-0C25-4313-B9B8-86F195D86BC1}" type="slidenum">
              <a:rPr lang="en-US" smtClean="0"/>
              <a:pPr/>
              <a:t>30</a:t>
            </a:fld>
            <a:endParaRPr lang="en-US" dirty="0"/>
          </a:p>
        </p:txBody>
      </p:sp>
      <p:sp>
        <p:nvSpPr>
          <p:cNvPr id="444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442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More specifically, Section 503 of the LoBiondo Coast Guard Authorization Act of 2018 created 46 USC 4312 to require a manufacturer, distributor, or dealer that installs propulsion machinery and associated starting controls on a covered recreational vessel (less than 26 feet long and capable of 115 pounds of static thrust) to equip the vessel with an ECOS per compliant with ABYC Standard A-33. This law went into effect on December 4, 2019 one year after the 2018 CGAA was enacted and is referred to as the “installation requirement.” </a:t>
            </a:r>
          </a:p>
          <a:p>
            <a:endParaRPr lang="en-US" sz="1200" b="0" i="0" u="none" strike="noStrike" kern="1200" baseline="0" dirty="0">
              <a:solidFill>
                <a:schemeClr val="tx1"/>
              </a:solidFill>
              <a:latin typeface="+mn-lt"/>
              <a:ea typeface="+mn-ea"/>
              <a:cs typeface="+mn-cs"/>
            </a:endParaRPr>
          </a:p>
          <a:p>
            <a:endParaRPr lang="en-US" sz="105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16615558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324F4A3-0C25-4313-B9B8-86F195D86BC1}" type="slidenum">
              <a:rPr lang="en-US" smtClean="0"/>
              <a:pPr/>
              <a:t>31</a:t>
            </a:fld>
            <a:endParaRPr lang="en-US" dirty="0"/>
          </a:p>
        </p:txBody>
      </p:sp>
      <p:sp>
        <p:nvSpPr>
          <p:cNvPr id="444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4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R="0" lvl="0" algn="l" defTabSz="457200" rtl="0" eaLnBrk="1" fontAlgn="auto" latinLnBrk="0" hangingPunct="1">
              <a:lnSpc>
                <a:spcPct val="100000"/>
              </a:lnSpc>
              <a:spcBef>
                <a:spcPts val="0"/>
              </a:spcBef>
              <a:spcAft>
                <a:spcPts val="0"/>
              </a:spcAft>
              <a:buClr>
                <a:schemeClr val="dk1"/>
              </a:buClr>
              <a:buSzPts val="1200"/>
              <a:tabLst/>
              <a:defRPr/>
            </a:pPr>
            <a:r>
              <a:rPr lang="en-US" sz="1200" b="0" i="0" u="none" strike="noStrike" kern="1200" baseline="0" dirty="0">
                <a:solidFill>
                  <a:schemeClr val="tx1"/>
                </a:solidFill>
              </a:rPr>
              <a:t>Section 8316 of the National Defense Authorization Act of 2021 amended 46 USC 4312 to require individuals operating those recreational vessels covered by the installation requirement to use ECOS links, except if the main helm is within an enclosed cabin or the vessel does not have and is not required to have an ECOS. It provides a penalty of $100, $250, and $500 for the first, second, and third offenses, respectively. The law goes into effect on April 1, 2021. This requirement is referred to as the “use requirement.” </a:t>
            </a:r>
          </a:p>
          <a:p>
            <a:pPr lvl="0" algn="l" rtl="0">
              <a:spcBef>
                <a:spcPts val="0"/>
              </a:spcBef>
              <a:spcAft>
                <a:spcPts val="0"/>
              </a:spcAft>
              <a:buClr>
                <a:schemeClr val="dk1"/>
              </a:buClr>
              <a:buSzPts val="1200"/>
            </a:pPr>
            <a:endParaRPr lang="en-US" sz="1200" dirty="0"/>
          </a:p>
          <a:p>
            <a:pPr marR="0" lvl="0" algn="l" rtl="0">
              <a:lnSpc>
                <a:spcPct val="100000"/>
              </a:lnSpc>
              <a:spcBef>
                <a:spcPts val="0"/>
              </a:spcBef>
              <a:spcAft>
                <a:spcPts val="0"/>
              </a:spcAft>
              <a:buClr>
                <a:schemeClr val="dk1"/>
              </a:buClr>
              <a:buSzPts val="1200"/>
            </a:pPr>
            <a:endParaRPr lang="en-US" sz="1200" dirty="0"/>
          </a:p>
          <a:p>
            <a:pPr marL="171450" lvl="0" indent="-95250" algn="l" rtl="0">
              <a:spcBef>
                <a:spcPts val="0"/>
              </a:spcBef>
              <a:spcAft>
                <a:spcPts val="0"/>
              </a:spcAft>
              <a:buClr>
                <a:schemeClr val="dk1"/>
              </a:buClr>
              <a:buSzPts val="1200"/>
              <a:buFont typeface="Arial"/>
              <a:buNone/>
            </a:pPr>
            <a:endParaRPr lang="en-US" dirty="0"/>
          </a:p>
        </p:txBody>
      </p:sp>
    </p:spTree>
    <p:extLst>
      <p:ext uri="{BB962C8B-B14F-4D97-AF65-F5344CB8AC3E}">
        <p14:creationId xmlns:p14="http://schemas.microsoft.com/office/powerpoint/2010/main" val="31958836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610D42B-F7E3-444F-BAE2-2DBEF0E54042}" type="slidenum">
              <a:rPr lang="en-US" smtClean="0"/>
              <a:pPr/>
              <a:t>32</a:t>
            </a:fld>
            <a:endParaRPr lang="en-US" dirty="0"/>
          </a:p>
        </p:txBody>
      </p:sp>
      <p:sp>
        <p:nvSpPr>
          <p:cNvPr id="467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79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a:t>Type A Fire: Think of  A for “leaves ash”. Trash, wood, paper</a:t>
            </a:r>
          </a:p>
          <a:p>
            <a:pPr eaLnBrk="1" hangingPunct="1"/>
            <a:r>
              <a:rPr lang="en-US" dirty="0"/>
              <a:t>Type B Fire: Think of B for “boil”. Flammable liquids like gasoline, grease, turpentine. CG type required</a:t>
            </a:r>
          </a:p>
          <a:p>
            <a:pPr eaLnBrk="1" hangingPunct="1"/>
            <a:r>
              <a:rPr lang="en-US" dirty="0"/>
              <a:t>Type C Fire: Think of C for “current”. Electrical current</a:t>
            </a:r>
          </a:p>
          <a:p>
            <a:pPr eaLnBrk="1" hangingPunct="1"/>
            <a:endParaRPr lang="en-US" dirty="0"/>
          </a:p>
          <a:p>
            <a:pPr eaLnBrk="1" hangingPunct="1"/>
            <a:r>
              <a:rPr lang="en-US" dirty="0"/>
              <a:t>You may want to mention Type D fires too. Ask the class what is a D fire? Combustible metals? Why would we discuss that in a boating class? Are we worried about our engine catching fire and melting? No! So why? Flares. Discuss how to put them out.</a:t>
            </a:r>
          </a:p>
        </p:txBody>
      </p:sp>
    </p:spTree>
    <p:extLst>
      <p:ext uri="{BB962C8B-B14F-4D97-AF65-F5344CB8AC3E}">
        <p14:creationId xmlns:p14="http://schemas.microsoft.com/office/powerpoint/2010/main" val="1140095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Slide Image Placeholder 1"/>
          <p:cNvSpPr>
            <a:spLocks noGrp="1" noRot="1" noChangeAspect="1" noTextEdit="1"/>
          </p:cNvSpPr>
          <p:nvPr>
            <p:ph type="sldImg"/>
          </p:nvPr>
        </p:nvSpPr>
        <p:spPr bwMode="auto">
          <a:noFill/>
          <a:ln>
            <a:solidFill>
              <a:srgbClr val="000000"/>
            </a:solidFill>
            <a:miter lim="800000"/>
            <a:headEnd/>
            <a:tailEnd/>
          </a:ln>
        </p:spPr>
      </p:sp>
      <p:sp>
        <p:nvSpPr>
          <p:cNvPr id="4689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These are </a:t>
            </a:r>
            <a:r>
              <a:rPr lang="en-US" b="1" dirty="0"/>
              <a:t>minimum</a:t>
            </a:r>
            <a:r>
              <a:rPr lang="en-US" dirty="0"/>
              <a:t> requirements</a:t>
            </a:r>
          </a:p>
          <a:p>
            <a:r>
              <a:rPr lang="en-US" dirty="0"/>
              <a:t>PASS Method</a:t>
            </a:r>
          </a:p>
          <a:p>
            <a:pPr marL="228600" indent="-228600">
              <a:buAutoNum type="arabicPeriod"/>
            </a:pPr>
            <a:r>
              <a:rPr lang="en-US" dirty="0"/>
              <a:t>Pull the pin</a:t>
            </a:r>
          </a:p>
          <a:p>
            <a:pPr marL="228600" indent="-228600">
              <a:buAutoNum type="arabicPeriod"/>
            </a:pPr>
            <a:r>
              <a:rPr lang="en-US" dirty="0"/>
              <a:t>Aim at the base of the file</a:t>
            </a:r>
          </a:p>
          <a:p>
            <a:pPr marL="228600" indent="-228600">
              <a:buAutoNum type="arabicPeriod"/>
            </a:pPr>
            <a:r>
              <a:rPr lang="en-US" dirty="0"/>
              <a:t>Squeeze the trigger</a:t>
            </a:r>
          </a:p>
          <a:p>
            <a:pPr marL="228600" indent="-228600">
              <a:buAutoNum type="arabicPeriod"/>
            </a:pPr>
            <a:r>
              <a:rPr lang="en-US" dirty="0"/>
              <a:t>Sweep the base of the fire  </a:t>
            </a:r>
          </a:p>
          <a:p>
            <a:pPr marL="228600" indent="-228600">
              <a:buAutoNum type="arabicPeriod"/>
            </a:pPr>
            <a:endParaRPr lang="en-US" dirty="0"/>
          </a:p>
          <a:p>
            <a:pPr marL="0" indent="0">
              <a:buFontTx/>
              <a:buNone/>
            </a:pPr>
            <a:r>
              <a:rPr lang="en-US" dirty="0"/>
              <a:t>Effective August 22, 2016 the Coast Guard’s weight-based classifications were changed to adopt the UL’s (Underwriter’s Laboratory) fire performance rating classification system. The UL rating system has been in use for decades and is widely accepted and regarded as the most practical system. The former B-1 is now 5-B. The former B-II is now 20-B.  Current fire extinguishers only need to be replaced with UL rated extinguishers when they are no longer serviceable.</a:t>
            </a:r>
          </a:p>
          <a:p>
            <a:pPr marL="228600" indent="-228600">
              <a:buAutoNum type="arabicPeriod"/>
            </a:pPr>
            <a:endParaRPr lang="en-US" dirty="0"/>
          </a:p>
        </p:txBody>
      </p:sp>
      <p:sp>
        <p:nvSpPr>
          <p:cNvPr id="468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03735E-873E-4218-95E7-DA54519A7427}" type="slidenum">
              <a:rPr lang="en-US" smtClean="0"/>
              <a:pPr/>
              <a:t>33</a:t>
            </a:fld>
            <a:endParaRPr lang="en-US" dirty="0"/>
          </a:p>
        </p:txBody>
      </p:sp>
    </p:spTree>
    <p:extLst>
      <p:ext uri="{BB962C8B-B14F-4D97-AF65-F5344CB8AC3E}">
        <p14:creationId xmlns:p14="http://schemas.microsoft.com/office/powerpoint/2010/main" val="1334448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610D42B-F7E3-444F-BAE2-2DBEF0E54042}" type="slidenum">
              <a:rPr lang="en-US" smtClean="0"/>
              <a:pPr/>
              <a:t>34</a:t>
            </a:fld>
            <a:endParaRPr lang="en-US" dirty="0"/>
          </a:p>
        </p:txBody>
      </p:sp>
      <p:sp>
        <p:nvSpPr>
          <p:cNvPr id="467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7972" name="Rectangle 3"/>
          <p:cNvSpPr>
            <a:spLocks noGrp="1" noChangeArrowheads="1"/>
          </p:cNvSpPr>
          <p:nvPr>
            <p:ph type="body" idx="1"/>
          </p:nvPr>
        </p:nvSpPr>
        <p:spPr bwMode="auto">
          <a:noFill/>
        </p:spPr>
        <p:txBody>
          <a:bodyPr wrap="square" numCol="1" anchor="t" anchorCtr="0" compatLnSpc="1">
            <a:prstTxWarp prst="textNoShape">
              <a:avLst/>
            </a:prstTxWarp>
            <a:normAutofit fontScale="55000" lnSpcReduction="20000"/>
          </a:bodyPr>
          <a:lstStyle/>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a:solidFill>
                  <a:schemeClr val="tx1"/>
                </a:solidFill>
                <a:effectLst/>
                <a:latin typeface="+mn-lt"/>
                <a:ea typeface="+mn-ea"/>
                <a:cs typeface="+mn-cs"/>
              </a:rPr>
              <a:t>Fire </a:t>
            </a:r>
            <a:r>
              <a:rPr lang="en-US" sz="1200" kern="1200" dirty="0">
                <a:solidFill>
                  <a:schemeClr val="tx1"/>
                </a:solidFill>
                <a:effectLst/>
                <a:latin typeface="+mn-lt"/>
                <a:ea typeface="+mn-ea"/>
                <a:cs typeface="+mn-cs"/>
              </a:rPr>
              <a:t>Protection for Recreational Boats </a:t>
            </a:r>
          </a:p>
          <a:p>
            <a:r>
              <a:rPr lang="en-US" sz="1200" kern="1200" dirty="0">
                <a:solidFill>
                  <a:schemeClr val="tx1"/>
                </a:solidFill>
                <a:effectLst/>
                <a:latin typeface="+mn-lt"/>
                <a:ea typeface="+mn-ea"/>
                <a:cs typeface="+mn-cs"/>
              </a:rPr>
              <a:t>New regulation goes into effect on 04/20/2022 </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Extinguishers </a:t>
            </a:r>
            <a:r>
              <a:rPr lang="en-US" sz="1200" b="1" kern="1200" dirty="0">
                <a:solidFill>
                  <a:schemeClr val="tx1"/>
                </a:solidFill>
                <a:effectLst/>
                <a:latin typeface="+mn-lt"/>
                <a:ea typeface="+mn-ea"/>
                <a:cs typeface="+mn-cs"/>
              </a:rPr>
              <a:t>UL Classified 5-B:C/10-B:C </a:t>
            </a:r>
            <a:r>
              <a:rPr lang="en-US" sz="1200" kern="1200" dirty="0">
                <a:solidFill>
                  <a:schemeClr val="tx1"/>
                </a:solidFill>
                <a:effectLst/>
                <a:latin typeface="+mn-lt"/>
                <a:ea typeface="+mn-ea"/>
                <a:cs typeface="+mn-cs"/>
              </a:rPr>
              <a:t>(or greater) meet carriage </a:t>
            </a:r>
          </a:p>
          <a:p>
            <a:r>
              <a:rPr lang="en-US" sz="1200" kern="1200" dirty="0">
                <a:solidFill>
                  <a:schemeClr val="tx1"/>
                </a:solidFill>
                <a:effectLst/>
                <a:latin typeface="+mn-lt"/>
                <a:ea typeface="+mn-ea"/>
                <a:cs typeface="+mn-cs"/>
              </a:rPr>
              <a:t>requirements for ALL recreational vessels regardless of vessel age.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Extinguishers rated as </a:t>
            </a:r>
            <a:r>
              <a:rPr lang="en-US" sz="1200" b="1" kern="1200" dirty="0">
                <a:solidFill>
                  <a:schemeClr val="tx1"/>
                </a:solidFill>
                <a:effectLst/>
                <a:latin typeface="+mn-lt"/>
                <a:ea typeface="+mn-ea"/>
                <a:cs typeface="+mn-cs"/>
              </a:rPr>
              <a:t>Marine Type USCG Type B:C, size I or size II </a:t>
            </a:r>
            <a:r>
              <a:rPr lang="en-US" sz="1200" kern="1200" dirty="0">
                <a:solidFill>
                  <a:schemeClr val="tx1"/>
                </a:solidFill>
                <a:effectLst/>
                <a:latin typeface="+mn-lt"/>
                <a:ea typeface="+mn-ea"/>
                <a:cs typeface="+mn-cs"/>
              </a:rPr>
              <a:t>are only </a:t>
            </a:r>
          </a:p>
          <a:p>
            <a:r>
              <a:rPr lang="en-US" sz="1200" kern="1200" dirty="0">
                <a:solidFill>
                  <a:schemeClr val="tx1"/>
                </a:solidFill>
                <a:effectLst/>
                <a:latin typeface="+mn-lt"/>
                <a:ea typeface="+mn-ea"/>
                <a:cs typeface="+mn-cs"/>
              </a:rPr>
              <a:t>acceptable on vessels built model year 2017 or earlier. Model year means the period beginning June 1 of a year and ending on July 31 of the following year and being designated by the year in which it ends.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Ratings that include higher numbers or more letters are acceptable.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20-B extinguisher may be carried to replace two required 5-B extinguishers. </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Make sure disposable fire extinguisher is not more than 12 years old from date </a:t>
            </a:r>
          </a:p>
          <a:p>
            <a:r>
              <a:rPr lang="en-US" sz="1200" kern="1200" dirty="0">
                <a:solidFill>
                  <a:schemeClr val="tx1"/>
                </a:solidFill>
                <a:effectLst/>
                <a:latin typeface="+mn-lt"/>
                <a:ea typeface="+mn-ea"/>
                <a:cs typeface="+mn-cs"/>
              </a:rPr>
              <a:t>stamp on bottle. Must be removed from service on 31 December of the 12th </a:t>
            </a:r>
          </a:p>
          <a:p>
            <a:r>
              <a:rPr lang="en-US" sz="1200" kern="1200" dirty="0">
                <a:solidFill>
                  <a:schemeClr val="tx1"/>
                </a:solidFill>
                <a:effectLst/>
                <a:latin typeface="+mn-lt"/>
                <a:ea typeface="+mn-ea"/>
                <a:cs typeface="+mn-cs"/>
              </a:rPr>
              <a:t>year.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Good and serviceable </a:t>
            </a:r>
            <a:r>
              <a:rPr lang="en-US" sz="1200" kern="1200" dirty="0">
                <a:solidFill>
                  <a:schemeClr val="tx1"/>
                </a:solidFill>
                <a:effectLst/>
                <a:latin typeface="+mn-lt"/>
                <a:ea typeface="+mn-ea"/>
                <a:cs typeface="+mn-cs"/>
              </a:rPr>
              <a:t>working condition means: </a:t>
            </a:r>
          </a:p>
          <a:p>
            <a:r>
              <a:rPr lang="en-US" sz="1200" b="1" kern="1200" dirty="0">
                <a:solidFill>
                  <a:schemeClr val="tx1"/>
                </a:solidFill>
                <a:effectLst/>
                <a:latin typeface="+mn-lt"/>
                <a:ea typeface="+mn-ea"/>
                <a:cs typeface="+mn-cs"/>
              </a:rPr>
              <a:t>(</a:t>
            </a:r>
            <a:r>
              <a:rPr lang="en-US" sz="1200" b="1" kern="1200" dirty="0" err="1">
                <a:solidFill>
                  <a:schemeClr val="tx1"/>
                </a:solidFill>
                <a:effectLst/>
                <a:latin typeface="+mn-lt"/>
                <a:ea typeface="+mn-ea"/>
                <a:cs typeface="+mn-cs"/>
              </a:rPr>
              <a:t>i</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the extinguisher has a pressure gauge reading or indicator it must be in the operable range or position; </a:t>
            </a:r>
          </a:p>
          <a:p>
            <a:r>
              <a:rPr lang="en-US" sz="1200" b="1" kern="1200" dirty="0">
                <a:solidFill>
                  <a:schemeClr val="tx1"/>
                </a:solidFill>
                <a:effectLst/>
                <a:latin typeface="+mn-lt"/>
                <a:ea typeface="+mn-ea"/>
                <a:cs typeface="+mn-cs"/>
              </a:rPr>
              <a:t>(ii) </a:t>
            </a:r>
            <a:r>
              <a:rPr lang="en-US" sz="1200" kern="1200" dirty="0">
                <a:solidFill>
                  <a:schemeClr val="tx1"/>
                </a:solidFill>
                <a:effectLst/>
                <a:latin typeface="+mn-lt"/>
                <a:ea typeface="+mn-ea"/>
                <a:cs typeface="+mn-cs"/>
              </a:rPr>
              <a:t>The lock pin is firmly in place; </a:t>
            </a:r>
          </a:p>
          <a:p>
            <a:r>
              <a:rPr lang="en-US" sz="1200" b="1" kern="1200" dirty="0">
                <a:solidFill>
                  <a:schemeClr val="tx1"/>
                </a:solidFill>
                <a:effectLst/>
                <a:latin typeface="+mn-lt"/>
                <a:ea typeface="+mn-ea"/>
                <a:cs typeface="+mn-cs"/>
              </a:rPr>
              <a:t>(iii) </a:t>
            </a:r>
            <a:r>
              <a:rPr lang="en-US" sz="1200" kern="1200" dirty="0">
                <a:solidFill>
                  <a:schemeClr val="tx1"/>
                </a:solidFill>
                <a:effectLst/>
                <a:latin typeface="+mn-lt"/>
                <a:ea typeface="+mn-ea"/>
                <a:cs typeface="+mn-cs"/>
              </a:rPr>
              <a:t>The discharge nozzle is clean and free of obstruction; and </a:t>
            </a:r>
          </a:p>
          <a:p>
            <a:r>
              <a:rPr lang="en-US" sz="1200" b="1" kern="1200" dirty="0">
                <a:solidFill>
                  <a:schemeClr val="tx1"/>
                </a:solidFill>
                <a:effectLst/>
                <a:latin typeface="+mn-lt"/>
                <a:ea typeface="+mn-ea"/>
                <a:cs typeface="+mn-cs"/>
              </a:rPr>
              <a:t>(iv) </a:t>
            </a:r>
            <a:r>
              <a:rPr lang="en-US" sz="1200" kern="1200" dirty="0">
                <a:solidFill>
                  <a:schemeClr val="tx1"/>
                </a:solidFill>
                <a:effectLst/>
                <a:latin typeface="+mn-lt"/>
                <a:ea typeface="+mn-ea"/>
                <a:cs typeface="+mn-cs"/>
              </a:rPr>
              <a:t>The extinguisher does not show visible signs of significant corrosion or damage. </a:t>
            </a:r>
          </a:p>
          <a:p>
            <a:pPr eaLnBrk="1" hangingPunct="1"/>
            <a:endParaRPr lang="en-US" dirty="0"/>
          </a:p>
        </p:txBody>
      </p:sp>
    </p:spTree>
    <p:extLst>
      <p:ext uri="{BB962C8B-B14F-4D97-AF65-F5344CB8AC3E}">
        <p14:creationId xmlns:p14="http://schemas.microsoft.com/office/powerpoint/2010/main" val="1303865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Slide Image Placeholder 1"/>
          <p:cNvSpPr>
            <a:spLocks noGrp="1" noRot="1" noChangeAspect="1" noTextEdit="1"/>
          </p:cNvSpPr>
          <p:nvPr>
            <p:ph type="sldImg"/>
          </p:nvPr>
        </p:nvSpPr>
        <p:spPr bwMode="auto">
          <a:noFill/>
          <a:ln>
            <a:solidFill>
              <a:srgbClr val="000000"/>
            </a:solidFill>
            <a:miter lim="800000"/>
            <a:headEnd/>
            <a:tailEnd/>
          </a:ln>
        </p:spPr>
      </p:sp>
      <p:sp>
        <p:nvSpPr>
          <p:cNvPr id="4689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68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03735E-873E-4218-95E7-DA54519A7427}" type="slidenum">
              <a:rPr lang="en-US" smtClean="0"/>
              <a:pPr/>
              <a:t>35</a:t>
            </a:fld>
            <a:endParaRPr lang="en-US" dirty="0"/>
          </a:p>
        </p:txBody>
      </p:sp>
    </p:spTree>
    <p:extLst>
      <p:ext uri="{BB962C8B-B14F-4D97-AF65-F5344CB8AC3E}">
        <p14:creationId xmlns:p14="http://schemas.microsoft.com/office/powerpoint/2010/main" val="3247845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11072C8-00BA-44B3-A5E7-BB53ADF31BB9}" type="slidenum">
              <a:rPr lang="en-US" smtClean="0"/>
              <a:pPr/>
              <a:t>36</a:t>
            </a:fld>
            <a:endParaRPr lang="en-US" dirty="0"/>
          </a:p>
        </p:txBody>
      </p:sp>
      <p:sp>
        <p:nvSpPr>
          <p:cNvPr id="470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0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a:t>Fire Extinguishers should be placed anywhere they can be easily accessed in an emergency.</a:t>
            </a:r>
          </a:p>
          <a:p>
            <a:pPr eaLnBrk="1" hangingPunct="1"/>
            <a:r>
              <a:rPr lang="en-US" dirty="0"/>
              <a:t>Care and treatment:</a:t>
            </a:r>
          </a:p>
          <a:p>
            <a:pPr marL="171450" indent="-171450" eaLnBrk="1" hangingPunct="1">
              <a:buFont typeface="Arial" panose="020B0604020202020204" pitchFamily="34" charset="0"/>
              <a:buChar char="•"/>
            </a:pPr>
            <a:r>
              <a:rPr lang="en-US" dirty="0"/>
              <a:t>Check pressure</a:t>
            </a:r>
          </a:p>
          <a:p>
            <a:pPr marL="171450" indent="-171450" eaLnBrk="1" hangingPunct="1">
              <a:buFont typeface="Arial" panose="020B0604020202020204" pitchFamily="34" charset="0"/>
              <a:buChar char="•"/>
            </a:pPr>
            <a:r>
              <a:rPr lang="en-US" dirty="0"/>
              <a:t>Check locking pin</a:t>
            </a:r>
          </a:p>
          <a:p>
            <a:pPr marL="171450" indent="-171450" eaLnBrk="1" hangingPunct="1">
              <a:buFont typeface="Arial" panose="020B0604020202020204" pitchFamily="34" charset="0"/>
              <a:buChar char="•"/>
            </a:pPr>
            <a:r>
              <a:rPr lang="en-US" dirty="0"/>
              <a:t>Has the extinguisher been used</a:t>
            </a:r>
          </a:p>
          <a:p>
            <a:pPr marL="171450" indent="-171450" eaLnBrk="1" hangingPunct="1">
              <a:buFont typeface="Arial" panose="020B0604020202020204" pitchFamily="34" charset="0"/>
              <a:buChar char="•"/>
            </a:pPr>
            <a:r>
              <a:rPr lang="en-US" dirty="0"/>
              <a:t>NEVER test fire an extinguisher</a:t>
            </a:r>
          </a:p>
          <a:p>
            <a:pPr marL="171450" indent="-171450" eaLnBrk="1" hangingPunct="1">
              <a:buFont typeface="Arial" panose="020B0604020202020204" pitchFamily="34" charset="0"/>
              <a:buChar char="•"/>
            </a:pPr>
            <a:endParaRPr lang="en-US" dirty="0"/>
          </a:p>
          <a:p>
            <a:r>
              <a:rPr lang="en-US" b="1" dirty="0"/>
              <a:t>Fire Extinguishers</a:t>
            </a:r>
            <a:r>
              <a:rPr lang="en-US" dirty="0"/>
              <a:t> should be placed in an accessible </a:t>
            </a:r>
            <a:r>
              <a:rPr lang="en-US" b="1" dirty="0"/>
              <a:t>area</a:t>
            </a:r>
            <a:r>
              <a:rPr lang="en-US" dirty="0"/>
              <a:t>—not near the engine or in a compartment, but </a:t>
            </a:r>
            <a:r>
              <a:rPr lang="en-US" b="1" dirty="0"/>
              <a:t>where</a:t>
            </a:r>
            <a:r>
              <a:rPr lang="en-US" dirty="0"/>
              <a:t> they can be reached immediately.</a:t>
            </a:r>
          </a:p>
          <a:p>
            <a:endParaRPr lang="en-US" dirty="0"/>
          </a:p>
          <a:p>
            <a:r>
              <a:rPr lang="en-US" dirty="0"/>
              <a:t>Fire extinguishers should not be stored where you cannot reach them or where they can be damaged. </a:t>
            </a:r>
            <a:r>
              <a:rPr lang="en-US" b="1" dirty="0"/>
              <a:t>Fire extinguishers should be mounted in an open area, standing upright, easily accessible, and in a place where they can be inspected regularly.</a:t>
            </a:r>
            <a:endParaRPr lang="en-US" dirty="0"/>
          </a:p>
          <a:p>
            <a:pPr marL="171450" indent="-171450" eaLnBrk="1" hangingPunct="1">
              <a:buFont typeface="Arial" panose="020B0604020202020204" pitchFamily="34" charset="0"/>
              <a:buChar char="•"/>
            </a:pPr>
            <a:endParaRPr lang="en-US" dirty="0"/>
          </a:p>
        </p:txBody>
      </p:sp>
    </p:spTree>
    <p:extLst>
      <p:ext uri="{BB962C8B-B14F-4D97-AF65-F5344CB8AC3E}">
        <p14:creationId xmlns:p14="http://schemas.microsoft.com/office/powerpoint/2010/main" val="11615701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A2933C9-E1AE-4E55-90C0-BD6C5FC74DD2}" type="slidenum">
              <a:rPr lang="en-US" smtClean="0"/>
              <a:pPr/>
              <a:t>37</a:t>
            </a:fld>
            <a:endParaRPr lang="en-US" dirty="0"/>
          </a:p>
        </p:txBody>
      </p:sp>
      <p:sp>
        <p:nvSpPr>
          <p:cNvPr id="471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buFont typeface="Times" panose="02020603050405020304" pitchFamily="18" charset="0"/>
              <a:buChar char="•"/>
            </a:pPr>
            <a:r>
              <a:rPr lang="en-US" altLang="en-US" dirty="0"/>
              <a:t>Required for inboard carbureted enclosed gasoline engines (not outboards)</a:t>
            </a:r>
          </a:p>
          <a:p>
            <a:pPr>
              <a:buFont typeface="Times" panose="02020603050405020304" pitchFamily="18" charset="0"/>
              <a:buChar char="•"/>
            </a:pPr>
            <a:r>
              <a:rPr lang="en-US" altLang="en-US" dirty="0"/>
              <a:t>Avoids carburetor backfire</a:t>
            </a:r>
          </a:p>
          <a:p>
            <a:pPr>
              <a:buFont typeface="Times" panose="02020603050405020304" pitchFamily="18" charset="0"/>
              <a:buChar char="•"/>
            </a:pPr>
            <a:r>
              <a:rPr lang="en-US" altLang="en-US" dirty="0"/>
              <a:t>Keeps “backfire” sparks from igniting fumes</a:t>
            </a:r>
          </a:p>
          <a:p>
            <a:pPr>
              <a:buFont typeface="Times" panose="02020603050405020304" pitchFamily="18" charset="0"/>
              <a:buChar char="•"/>
            </a:pPr>
            <a:r>
              <a:rPr lang="en-US" altLang="en-US" dirty="0"/>
              <a:t>Must be Coast Guard Approved or U 1 SAE type</a:t>
            </a:r>
          </a:p>
          <a:p>
            <a:pPr>
              <a:buFont typeface="Times" panose="02020603050405020304" pitchFamily="18" charset="0"/>
              <a:buChar char="•"/>
            </a:pPr>
            <a:r>
              <a:rPr lang="en-US" altLang="en-US" dirty="0"/>
              <a:t>Must be kept clean</a:t>
            </a:r>
          </a:p>
        </p:txBody>
      </p:sp>
    </p:spTree>
    <p:extLst>
      <p:ext uri="{BB962C8B-B14F-4D97-AF65-F5344CB8AC3E}">
        <p14:creationId xmlns:p14="http://schemas.microsoft.com/office/powerpoint/2010/main" val="36990221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413DF74-952E-4FE7-BA6C-52146B3AA81C}" type="slidenum">
              <a:rPr lang="en-US" smtClean="0"/>
              <a:pPr/>
              <a:t>38</a:t>
            </a:fld>
            <a:endParaRPr lang="en-US" dirty="0"/>
          </a:p>
        </p:txBody>
      </p:sp>
      <p:sp>
        <p:nvSpPr>
          <p:cNvPr id="4720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206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As the name suggests, the purpose of a </a:t>
            </a:r>
            <a:r>
              <a:rPr lang="en-US" b="1" dirty="0"/>
              <a:t>boat backfire flame arrestor</a:t>
            </a:r>
            <a:r>
              <a:rPr lang="en-US" dirty="0"/>
              <a:t> is to stop </a:t>
            </a:r>
            <a:r>
              <a:rPr lang="en-US" b="1" dirty="0"/>
              <a:t>flames</a:t>
            </a:r>
            <a:r>
              <a:rPr lang="en-US" dirty="0"/>
              <a:t>, which can result from an engine </a:t>
            </a:r>
            <a:r>
              <a:rPr lang="en-US" b="1" dirty="0"/>
              <a:t>backfiring</a:t>
            </a:r>
            <a:r>
              <a:rPr lang="en-US" dirty="0"/>
              <a:t>, from coming into contact with other fuel and starting a </a:t>
            </a:r>
            <a:r>
              <a:rPr lang="en-US" b="1" dirty="0"/>
              <a:t>fire</a:t>
            </a:r>
            <a:r>
              <a:rPr lang="en-US" dirty="0"/>
              <a:t> on board your </a:t>
            </a:r>
            <a:r>
              <a:rPr lang="en-US" b="1" dirty="0"/>
              <a:t>boat</a:t>
            </a:r>
            <a:r>
              <a:rPr lang="en-US" dirty="0"/>
              <a:t>. To do this important job, the </a:t>
            </a:r>
            <a:r>
              <a:rPr lang="en-US" b="1" dirty="0"/>
              <a:t>backfire flame arrestor</a:t>
            </a:r>
            <a:r>
              <a:rPr lang="en-US" dirty="0"/>
              <a:t> needs to be in good condition.</a:t>
            </a:r>
          </a:p>
          <a:p>
            <a:r>
              <a:rPr lang="en-US" dirty="0"/>
              <a:t>The </a:t>
            </a:r>
            <a:r>
              <a:rPr lang="en-US" b="1" dirty="0"/>
              <a:t>Flame Arrestor Working</a:t>
            </a:r>
            <a:r>
              <a:rPr lang="en-US" dirty="0"/>
              <a:t> Principle</a:t>
            </a:r>
          </a:p>
          <a:p>
            <a:r>
              <a:rPr lang="en-US" dirty="0"/>
              <a:t>All </a:t>
            </a:r>
            <a:r>
              <a:rPr lang="en-US" b="1" dirty="0"/>
              <a:t>flame arrestors</a:t>
            </a:r>
            <a:r>
              <a:rPr lang="en-US" dirty="0"/>
              <a:t> have the same </a:t>
            </a:r>
            <a:r>
              <a:rPr lang="en-US" b="1" dirty="0"/>
              <a:t>working</a:t>
            </a:r>
            <a:r>
              <a:rPr lang="en-US" dirty="0"/>
              <a:t> principle: removing heat from the </a:t>
            </a:r>
            <a:r>
              <a:rPr lang="en-US" b="1" dirty="0"/>
              <a:t>flame</a:t>
            </a:r>
            <a:r>
              <a:rPr lang="en-US" dirty="0"/>
              <a:t> as it attempts to travel through narrow passages with walls of metal or other heat-conductive material. ... </a:t>
            </a:r>
            <a:r>
              <a:rPr lang="en-US" b="1" dirty="0"/>
              <a:t>Flame arresters</a:t>
            </a:r>
            <a:r>
              <a:rPr lang="en-US" dirty="0"/>
              <a:t> are passive devices with no moving parts.</a:t>
            </a:r>
          </a:p>
        </p:txBody>
      </p:sp>
    </p:spTree>
    <p:extLst>
      <p:ext uri="{BB962C8B-B14F-4D97-AF65-F5344CB8AC3E}">
        <p14:creationId xmlns:p14="http://schemas.microsoft.com/office/powerpoint/2010/main" val="37150947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909A8D4-8CFC-49CB-92B0-4C89236B211F}" type="slidenum">
              <a:rPr lang="en-US" smtClean="0"/>
              <a:pPr/>
              <a:t>39</a:t>
            </a:fld>
            <a:endParaRPr lang="en-US" dirty="0"/>
          </a:p>
        </p:txBody>
      </p:sp>
      <p:sp>
        <p:nvSpPr>
          <p:cNvPr id="473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309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dirty="0"/>
              <a:t>Many fires/explosions caused by gasoline fumes in enclosed engine/fuel compartments</a:t>
            </a:r>
          </a:p>
          <a:p>
            <a:r>
              <a:rPr lang="en-US" altLang="en-US" dirty="0"/>
              <a:t>Best detector – Your </a:t>
            </a:r>
            <a:r>
              <a:rPr lang="en-US" altLang="en-US" u="sng" dirty="0"/>
              <a:t>NOSE!</a:t>
            </a:r>
          </a:p>
          <a:p>
            <a:r>
              <a:rPr lang="en-US" altLang="en-US" u="sng" dirty="0"/>
              <a:t>Don’t start the engine if YOU smell fumes!</a:t>
            </a:r>
          </a:p>
          <a:p>
            <a:endParaRPr lang="en-US" altLang="en-US" u="sng" dirty="0"/>
          </a:p>
          <a:p>
            <a:r>
              <a:rPr lang="en-US" altLang="en-US" dirty="0"/>
              <a:t>Required on gasoline powered boats</a:t>
            </a:r>
          </a:p>
          <a:p>
            <a:r>
              <a:rPr lang="en-US" altLang="en-US" dirty="0"/>
              <a:t>Exhaust fumes can cause carbon monoxide poisoning – detectors are available</a:t>
            </a:r>
          </a:p>
          <a:p>
            <a:r>
              <a:rPr lang="en-US" altLang="en-US" dirty="0"/>
              <a:t>Natural ventilation – uses ‘ram effect’ of motion</a:t>
            </a:r>
          </a:p>
          <a:p>
            <a:r>
              <a:rPr lang="en-US" altLang="en-US" dirty="0"/>
              <a:t>Powered ventilation – uses blowers</a:t>
            </a:r>
          </a:p>
          <a:p>
            <a:r>
              <a:rPr lang="en-US" altLang="en-US" dirty="0"/>
              <a:t>Exhaust and Air supply ducts must be above the usual level of water in Bilge</a:t>
            </a:r>
          </a:p>
          <a:p>
            <a:r>
              <a:rPr lang="en-US" altLang="en-US" dirty="0"/>
              <a:t>Warning label: </a:t>
            </a:r>
          </a:p>
          <a:p>
            <a:pPr lvl="1">
              <a:buFont typeface="Times" panose="02020603050405020304" pitchFamily="18" charset="0"/>
              <a:buChar char="•"/>
            </a:pPr>
            <a:r>
              <a:rPr lang="en-US" altLang="en-US" dirty="0"/>
              <a:t>Gas vapors </a:t>
            </a:r>
            <a:r>
              <a:rPr lang="en-US" altLang="en-US" u="sng" dirty="0"/>
              <a:t>can explode</a:t>
            </a:r>
            <a:r>
              <a:rPr lang="en-US" altLang="en-US" dirty="0"/>
              <a:t>. Before </a:t>
            </a:r>
            <a:r>
              <a:rPr lang="en-US" altLang="en-US" u="sng" dirty="0"/>
              <a:t>starting engine</a:t>
            </a:r>
            <a:r>
              <a:rPr lang="en-US" altLang="en-US" dirty="0"/>
              <a:t>, </a:t>
            </a:r>
            <a:r>
              <a:rPr lang="en-US" altLang="en-US" i="1" dirty="0"/>
              <a:t>operate blower for </a:t>
            </a:r>
            <a:r>
              <a:rPr lang="en-US" altLang="en-US" i="1" u="sng" dirty="0"/>
              <a:t>four minutes </a:t>
            </a:r>
            <a:r>
              <a:rPr lang="en-US" altLang="en-US" dirty="0"/>
              <a:t>and check engine compartment bilge </a:t>
            </a:r>
            <a:r>
              <a:rPr lang="en-US" altLang="en-US" u="sng" dirty="0"/>
              <a:t>for gas vapors</a:t>
            </a:r>
            <a:r>
              <a:rPr lang="en-US" altLang="en-US" dirty="0"/>
              <a:t>.</a:t>
            </a:r>
          </a:p>
          <a:p>
            <a:pPr lvl="1">
              <a:buFont typeface="Times" panose="02020603050405020304" pitchFamily="18" charset="0"/>
              <a:buChar char="•"/>
            </a:pPr>
            <a:r>
              <a:rPr lang="en-US" altLang="en-US" dirty="0"/>
              <a:t>Warning Label must be displayed near ignition switch</a:t>
            </a:r>
          </a:p>
          <a:p>
            <a:endParaRPr lang="en-US" altLang="en-US" dirty="0"/>
          </a:p>
          <a:p>
            <a:endParaRPr lang="en-US" altLang="en-US" u="sng" dirty="0"/>
          </a:p>
          <a:p>
            <a:endParaRPr lang="en-US" dirty="0"/>
          </a:p>
        </p:txBody>
      </p:sp>
    </p:spTree>
    <p:extLst>
      <p:ext uri="{BB962C8B-B14F-4D97-AF65-F5344CB8AC3E}">
        <p14:creationId xmlns:p14="http://schemas.microsoft.com/office/powerpoint/2010/main" val="4107048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Slide Image Placeholder 1"/>
          <p:cNvSpPr>
            <a:spLocks noGrp="1" noRot="1" noChangeAspect="1" noTextEdit="1"/>
          </p:cNvSpPr>
          <p:nvPr>
            <p:ph type="sldImg"/>
          </p:nvPr>
        </p:nvSpPr>
        <p:spPr bwMode="auto">
          <a:noFill/>
          <a:ln>
            <a:solidFill>
              <a:srgbClr val="000000"/>
            </a:solidFill>
            <a:miter lim="800000"/>
            <a:headEnd/>
            <a:tailEnd/>
          </a:ln>
        </p:spPr>
      </p:sp>
      <p:sp>
        <p:nvSpPr>
          <p:cNvPr id="446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46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9E280E-D972-45C8-886F-801195442AD4}" type="slidenum">
              <a:rPr lang="en-US" smtClean="0"/>
              <a:pPr/>
              <a:t>4</a:t>
            </a:fld>
            <a:endParaRPr lang="en-US" dirty="0"/>
          </a:p>
        </p:txBody>
      </p:sp>
    </p:spTree>
    <p:extLst>
      <p:ext uri="{BB962C8B-B14F-4D97-AF65-F5344CB8AC3E}">
        <p14:creationId xmlns:p14="http://schemas.microsoft.com/office/powerpoint/2010/main" val="35511838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909A8D4-8CFC-49CB-92B0-4C89236B211F}" type="slidenum">
              <a:rPr lang="en-US" smtClean="0"/>
              <a:pPr/>
              <a:t>40</a:t>
            </a:fld>
            <a:endParaRPr lang="en-US" dirty="0"/>
          </a:p>
        </p:txBody>
      </p:sp>
      <p:sp>
        <p:nvSpPr>
          <p:cNvPr id="473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3092"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r>
              <a:rPr lang="en-US" b="1" dirty="0"/>
              <a:t>Carbon monoxide</a:t>
            </a:r>
            <a:r>
              <a:rPr lang="en-US" dirty="0"/>
              <a:t> is a potentially deadly gas produced any time a </a:t>
            </a:r>
            <a:r>
              <a:rPr lang="en-US" b="1" dirty="0"/>
              <a:t>carbon</a:t>
            </a:r>
            <a:r>
              <a:rPr lang="en-US" dirty="0"/>
              <a:t>-based fuel, such as gasoline, propane, charcoal or oil, burns. Sources on your </a:t>
            </a:r>
            <a:r>
              <a:rPr lang="en-US" b="1" dirty="0"/>
              <a:t>boat</a:t>
            </a:r>
            <a:r>
              <a:rPr lang="en-US" dirty="0"/>
              <a:t> include gasoline engines, generators, cooking ranges, and space and water heaters.</a:t>
            </a:r>
          </a:p>
          <a:p>
            <a:endParaRPr lang="en-US" sz="500" dirty="0"/>
          </a:p>
          <a:p>
            <a:r>
              <a:rPr lang="en-US" b="1" dirty="0"/>
              <a:t>CO</a:t>
            </a:r>
            <a:r>
              <a:rPr lang="en-US" dirty="0"/>
              <a:t> that builds up in the air space beneath the stern deck or on and near the swim deck can kill someone in seconds. Traveling at slow speeds or idling in the water can cause </a:t>
            </a:r>
            <a:r>
              <a:rPr lang="en-US" b="1" dirty="0"/>
              <a:t>CO</a:t>
            </a:r>
            <a:r>
              <a:rPr lang="en-US" dirty="0"/>
              <a:t> to build up in a </a:t>
            </a:r>
            <a:r>
              <a:rPr lang="en-US" b="1" dirty="0"/>
              <a:t>boat's</a:t>
            </a:r>
            <a:r>
              <a:rPr lang="en-US" dirty="0"/>
              <a:t> cabin, cockpit, bridge, and aft deck, or in an open area.</a:t>
            </a:r>
          </a:p>
          <a:p>
            <a:endParaRPr lang="en-US" altLang="en-US" sz="300" dirty="0"/>
          </a:p>
          <a:p>
            <a:r>
              <a:rPr lang="en-US" b="1" dirty="0"/>
              <a:t>The "station wagon effect," or </a:t>
            </a:r>
            <a:r>
              <a:rPr lang="en-US" b="1" dirty="0" err="1"/>
              <a:t>backdrafting</a:t>
            </a:r>
            <a:r>
              <a:rPr lang="en-US" dirty="0"/>
              <a:t> can cause carbon monoxide to accumulate inside the cabin, cockpit and bridge when operating the boat at a high bow angle, with improper or heavy loading or if there is an opening which draws in exhaust. This effect can also cause carbon monoxide to accumulate inside the cabin, cockpit, aft deck, and bridge when protective coverings are used and the boat is underway.</a:t>
            </a:r>
          </a:p>
          <a:p>
            <a:endParaRPr lang="en-US" altLang="en-US" sz="100" dirty="0"/>
          </a:p>
          <a:p>
            <a:endParaRPr lang="en-US" altLang="en-US" sz="400" u="sng" dirty="0"/>
          </a:p>
          <a:p>
            <a:r>
              <a:rPr lang="en-US" b="1" dirty="0"/>
              <a:t>carbon monoxide</a:t>
            </a:r>
            <a:r>
              <a:rPr lang="en-US" dirty="0"/>
              <a:t> can quickly build to </a:t>
            </a:r>
            <a:r>
              <a:rPr lang="en-US" b="1" dirty="0"/>
              <a:t>dangerous</a:t>
            </a:r>
            <a:r>
              <a:rPr lang="en-US" dirty="0"/>
              <a:t> levels. When there's too much </a:t>
            </a:r>
            <a:r>
              <a:rPr lang="en-US" b="1" dirty="0"/>
              <a:t>carbon monoxide</a:t>
            </a:r>
            <a:r>
              <a:rPr lang="en-US" dirty="0"/>
              <a:t> in the air, it can enter your bloodstream through your lungs. Once in your bloodstream, it replaces the oxygen you need to stay alive.</a:t>
            </a:r>
          </a:p>
          <a:p>
            <a:endParaRPr lang="en-US" altLang="en-US" sz="400" u="sng" dirty="0"/>
          </a:p>
          <a:p>
            <a:r>
              <a:rPr lang="en-US" dirty="0"/>
              <a:t>To protect yourself and others against </a:t>
            </a:r>
            <a:r>
              <a:rPr lang="en-US" b="1" dirty="0"/>
              <a:t>CO poisoning</a:t>
            </a:r>
            <a:r>
              <a:rPr lang="en-US" dirty="0"/>
              <a:t> while </a:t>
            </a:r>
            <a:r>
              <a:rPr lang="en-US" b="1" dirty="0"/>
              <a:t>boating</a:t>
            </a:r>
            <a:r>
              <a:rPr lang="en-US" dirty="0"/>
              <a:t>: Allow fresh air to circulate throughout the pleasure craft at all times, even during bad weather. </a:t>
            </a:r>
          </a:p>
        </p:txBody>
      </p:sp>
    </p:spTree>
    <p:extLst>
      <p:ext uri="{BB962C8B-B14F-4D97-AF65-F5344CB8AC3E}">
        <p14:creationId xmlns:p14="http://schemas.microsoft.com/office/powerpoint/2010/main" val="37686728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Slide Image Placeholder 1"/>
          <p:cNvSpPr>
            <a:spLocks noGrp="1" noRot="1" noChangeAspect="1" noTextEdit="1"/>
          </p:cNvSpPr>
          <p:nvPr>
            <p:ph type="sldImg"/>
          </p:nvPr>
        </p:nvSpPr>
        <p:spPr bwMode="auto">
          <a:noFill/>
          <a:ln>
            <a:solidFill>
              <a:srgbClr val="000000"/>
            </a:solidFill>
            <a:miter lim="800000"/>
            <a:headEnd/>
            <a:tailEnd/>
          </a:ln>
        </p:spPr>
      </p:sp>
      <p:sp>
        <p:nvSpPr>
          <p:cNvPr id="4741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Add your state’s muffler requirements here.</a:t>
            </a:r>
          </a:p>
          <a:p>
            <a:r>
              <a:rPr lang="en-US" dirty="0"/>
              <a:t>Powerboats use marine </a:t>
            </a:r>
            <a:r>
              <a:rPr lang="en-US" b="1" dirty="0"/>
              <a:t>mufflers</a:t>
            </a:r>
            <a:r>
              <a:rPr lang="en-US" dirty="0"/>
              <a:t>, commonly made out of non-metallic materials, to contain engine noise and cool the </a:t>
            </a:r>
            <a:r>
              <a:rPr lang="en-US" b="1" dirty="0"/>
              <a:t>exhaust</a:t>
            </a:r>
            <a:r>
              <a:rPr lang="en-US" dirty="0"/>
              <a:t>. </a:t>
            </a:r>
            <a:r>
              <a:rPr lang="en-US" b="1" dirty="0"/>
              <a:t>Mufflers</a:t>
            </a:r>
            <a:r>
              <a:rPr lang="en-US" dirty="0"/>
              <a:t> are always mounted above the waterline, and usually have some sort of check valve in-line to prevent backwards water flow, which might damage the engine.</a:t>
            </a:r>
          </a:p>
          <a:p>
            <a:r>
              <a:rPr lang="en-US" b="1" dirty="0"/>
              <a:t>Many states has requirements similar to these: </a:t>
            </a:r>
            <a:r>
              <a:rPr lang="en-US" dirty="0"/>
              <a:t> boats must not exceed a </a:t>
            </a:r>
            <a:r>
              <a:rPr lang="en-US" b="1" dirty="0"/>
              <a:t>noise level</a:t>
            </a:r>
            <a:r>
              <a:rPr lang="en-US" dirty="0"/>
              <a:t> of 90 </a:t>
            </a:r>
            <a:r>
              <a:rPr lang="en-US" dirty="0" err="1"/>
              <a:t>dBA</a:t>
            </a:r>
            <a:r>
              <a:rPr lang="en-US" dirty="0"/>
              <a:t> when stationary at </a:t>
            </a:r>
            <a:r>
              <a:rPr lang="en-US" dirty="0" err="1"/>
              <a:t>ilde</a:t>
            </a:r>
            <a:r>
              <a:rPr lang="en-US" dirty="0"/>
              <a:t> and measured from a distance of 3 feet, and; all motorboats must not exceed a </a:t>
            </a:r>
            <a:r>
              <a:rPr lang="en-US" b="1" dirty="0"/>
              <a:t>noise level</a:t>
            </a:r>
            <a:r>
              <a:rPr lang="en-US" dirty="0"/>
              <a:t> of 86 </a:t>
            </a:r>
            <a:r>
              <a:rPr lang="en-US" dirty="0" err="1"/>
              <a:t>dBA</a:t>
            </a:r>
            <a:r>
              <a:rPr lang="en-US" dirty="0"/>
              <a:t> when measured </a:t>
            </a:r>
            <a:r>
              <a:rPr lang="en-US" b="1" dirty="0"/>
              <a:t>from</a:t>
            </a:r>
            <a:r>
              <a:rPr lang="en-US" dirty="0"/>
              <a:t> a distance of 50 feet.</a:t>
            </a:r>
          </a:p>
          <a:p>
            <a:endParaRPr lang="en-US" dirty="0"/>
          </a:p>
        </p:txBody>
      </p:sp>
      <p:sp>
        <p:nvSpPr>
          <p:cNvPr id="474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131B9B-5F84-4648-9844-89C6571EF222}" type="slidenum">
              <a:rPr lang="en-US" smtClean="0"/>
              <a:pPr/>
              <a:t>41</a:t>
            </a:fld>
            <a:endParaRPr lang="en-US" dirty="0"/>
          </a:p>
        </p:txBody>
      </p:sp>
    </p:spTree>
    <p:extLst>
      <p:ext uri="{BB962C8B-B14F-4D97-AF65-F5344CB8AC3E}">
        <p14:creationId xmlns:p14="http://schemas.microsoft.com/office/powerpoint/2010/main" val="34529103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5E5A128-4B49-45E8-8B5E-F9FCD71E1760}" type="slidenum">
              <a:rPr lang="en-US" smtClean="0"/>
              <a:pPr/>
              <a:t>42</a:t>
            </a:fld>
            <a:endParaRPr lang="en-US" dirty="0"/>
          </a:p>
        </p:txBody>
      </p:sp>
      <p:sp>
        <p:nvSpPr>
          <p:cNvPr id="475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514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What are your state’s requirements?  </a:t>
            </a:r>
          </a:p>
          <a:p>
            <a:endParaRPr lang="en-US" dirty="0"/>
          </a:p>
          <a:p>
            <a:pPr eaLnBrk="1" hangingPunct="1">
              <a:buFontTx/>
              <a:buChar char="•"/>
              <a:defRPr/>
            </a:pPr>
            <a:r>
              <a:rPr lang="en-US" dirty="0"/>
              <a:t>Between sunset and sunrise</a:t>
            </a:r>
          </a:p>
          <a:p>
            <a:pPr eaLnBrk="1" hangingPunct="1">
              <a:buFontTx/>
              <a:buChar char="•"/>
              <a:defRPr/>
            </a:pPr>
            <a:r>
              <a:rPr lang="en-US" dirty="0"/>
              <a:t>Restricted visibility</a:t>
            </a:r>
          </a:p>
          <a:p>
            <a:pPr lvl="1" eaLnBrk="1" hangingPunct="1">
              <a:buFontTx/>
              <a:buChar char="•"/>
              <a:defRPr/>
            </a:pPr>
            <a:r>
              <a:rPr lang="en-US" dirty="0"/>
              <a:t>Fog, snow, ice, heavy rain</a:t>
            </a:r>
          </a:p>
          <a:p>
            <a:pPr eaLnBrk="1" hangingPunct="1">
              <a:buFontTx/>
              <a:buChar char="•"/>
              <a:defRPr/>
            </a:pPr>
            <a:r>
              <a:rPr lang="en-US" dirty="0"/>
              <a:t> Sailboats under power are power-driven</a:t>
            </a:r>
          </a:p>
          <a:p>
            <a:pPr eaLnBrk="1" hangingPunct="1">
              <a:buFontTx/>
              <a:buChar char="•"/>
              <a:defRPr/>
            </a:pPr>
            <a:r>
              <a:rPr lang="en-US" dirty="0"/>
              <a:t>Review light colors</a:t>
            </a:r>
          </a:p>
          <a:p>
            <a:pPr lvl="1" eaLnBrk="1" hangingPunct="1">
              <a:buFontTx/>
              <a:buChar char="•"/>
              <a:defRPr/>
            </a:pPr>
            <a:r>
              <a:rPr lang="en-US" dirty="0"/>
              <a:t>Port=left has four letters, port is four letters, and port wine is red</a:t>
            </a:r>
          </a:p>
          <a:p>
            <a:pPr lvl="1" eaLnBrk="1" hangingPunct="1">
              <a:buFontTx/>
              <a:buChar char="•"/>
              <a:defRPr/>
            </a:pPr>
            <a:r>
              <a:rPr lang="en-US" dirty="0"/>
              <a:t>Starboard=</a:t>
            </a:r>
            <a:r>
              <a:rPr lang="en-US" dirty="0" err="1"/>
              <a:t>greeen</a:t>
            </a:r>
            <a:endParaRPr lang="en-US" dirty="0"/>
          </a:p>
          <a:p>
            <a:pPr eaLnBrk="1" hangingPunct="1">
              <a:buFontTx/>
              <a:buChar char="•"/>
              <a:defRPr/>
            </a:pPr>
            <a:endParaRPr lang="en-US" dirty="0"/>
          </a:p>
          <a:p>
            <a:pPr eaLnBrk="1" hangingPunct="1">
              <a:buFontTx/>
              <a:buChar char="•"/>
              <a:defRPr/>
            </a:pPr>
            <a:endParaRPr lang="en-US" dirty="0"/>
          </a:p>
          <a:p>
            <a:endParaRPr lang="en-US" dirty="0"/>
          </a:p>
        </p:txBody>
      </p:sp>
    </p:spTree>
    <p:extLst>
      <p:ext uri="{BB962C8B-B14F-4D97-AF65-F5344CB8AC3E}">
        <p14:creationId xmlns:p14="http://schemas.microsoft.com/office/powerpoint/2010/main" val="27675917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5E5A128-4B49-45E8-8B5E-F9FCD71E1760}" type="slidenum">
              <a:rPr lang="en-US" smtClean="0"/>
              <a:pPr/>
              <a:t>43</a:t>
            </a:fld>
            <a:endParaRPr lang="en-US" dirty="0"/>
          </a:p>
        </p:txBody>
      </p:sp>
      <p:sp>
        <p:nvSpPr>
          <p:cNvPr id="475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514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What are your state’s requirements?  </a:t>
            </a:r>
          </a:p>
        </p:txBody>
      </p:sp>
    </p:spTree>
    <p:extLst>
      <p:ext uri="{BB962C8B-B14F-4D97-AF65-F5344CB8AC3E}">
        <p14:creationId xmlns:p14="http://schemas.microsoft.com/office/powerpoint/2010/main" val="13498716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5E5A128-4B49-45E8-8B5E-F9FCD71E1760}" type="slidenum">
              <a:rPr lang="en-US" smtClean="0"/>
              <a:pPr/>
              <a:t>44</a:t>
            </a:fld>
            <a:endParaRPr lang="en-US" dirty="0"/>
          </a:p>
        </p:txBody>
      </p:sp>
      <p:sp>
        <p:nvSpPr>
          <p:cNvPr id="475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514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What are your state’s requirements?  </a:t>
            </a:r>
          </a:p>
        </p:txBody>
      </p:sp>
    </p:spTree>
    <p:extLst>
      <p:ext uri="{BB962C8B-B14F-4D97-AF65-F5344CB8AC3E}">
        <p14:creationId xmlns:p14="http://schemas.microsoft.com/office/powerpoint/2010/main" val="38073351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5E5A128-4B49-45E8-8B5E-F9FCD71E1760}" type="slidenum">
              <a:rPr lang="en-US" smtClean="0"/>
              <a:pPr/>
              <a:t>45</a:t>
            </a:fld>
            <a:endParaRPr lang="en-US" dirty="0"/>
          </a:p>
        </p:txBody>
      </p:sp>
      <p:sp>
        <p:nvSpPr>
          <p:cNvPr id="475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514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What are your state’s requirements?</a:t>
            </a:r>
          </a:p>
          <a:p>
            <a:endParaRPr lang="en-US" dirty="0"/>
          </a:p>
          <a:p>
            <a:r>
              <a:rPr lang="en-US" dirty="0"/>
              <a:t>Remember, masthead light = under power for a sailboat  </a:t>
            </a:r>
          </a:p>
        </p:txBody>
      </p:sp>
    </p:spTree>
    <p:extLst>
      <p:ext uri="{BB962C8B-B14F-4D97-AF65-F5344CB8AC3E}">
        <p14:creationId xmlns:p14="http://schemas.microsoft.com/office/powerpoint/2010/main" val="38746614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5E5A128-4B49-45E8-8B5E-F9FCD71E1760}" type="slidenum">
              <a:rPr lang="en-US" smtClean="0"/>
              <a:pPr/>
              <a:t>46</a:t>
            </a:fld>
            <a:endParaRPr lang="en-US" dirty="0"/>
          </a:p>
        </p:txBody>
      </p:sp>
      <p:sp>
        <p:nvSpPr>
          <p:cNvPr id="475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514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What are your state’s requirements?</a:t>
            </a:r>
          </a:p>
          <a:p>
            <a:endParaRPr lang="en-US" dirty="0"/>
          </a:p>
          <a:p>
            <a:r>
              <a:rPr lang="en-US" dirty="0"/>
              <a:t>Applies to sailboats and vessels under oars less than 23’  </a:t>
            </a:r>
          </a:p>
        </p:txBody>
      </p:sp>
    </p:spTree>
    <p:extLst>
      <p:ext uri="{BB962C8B-B14F-4D97-AF65-F5344CB8AC3E}">
        <p14:creationId xmlns:p14="http://schemas.microsoft.com/office/powerpoint/2010/main" val="15084093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5E5A128-4B49-45E8-8B5E-F9FCD71E1760}" type="slidenum">
              <a:rPr lang="en-US" smtClean="0"/>
              <a:pPr/>
              <a:t>47</a:t>
            </a:fld>
            <a:endParaRPr lang="en-US" dirty="0"/>
          </a:p>
        </p:txBody>
      </p:sp>
      <p:sp>
        <p:nvSpPr>
          <p:cNvPr id="475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514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What are your state’s requirements? </a:t>
            </a:r>
          </a:p>
          <a:p>
            <a:r>
              <a:rPr lang="en-US" dirty="0"/>
              <a:t>Underway= not at anchor, not aground, or not tied to a dock or pier</a:t>
            </a:r>
          </a:p>
          <a:p>
            <a:r>
              <a:rPr lang="en-US" dirty="0"/>
              <a:t>Not underway – 360 degree, all around white light. Make sure the running/side lights are not on. </a:t>
            </a:r>
          </a:p>
        </p:txBody>
      </p:sp>
    </p:spTree>
    <p:extLst>
      <p:ext uri="{BB962C8B-B14F-4D97-AF65-F5344CB8AC3E}">
        <p14:creationId xmlns:p14="http://schemas.microsoft.com/office/powerpoint/2010/main" val="34739486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Slide Image Placeholder 1"/>
          <p:cNvSpPr>
            <a:spLocks noGrp="1" noRot="1" noChangeAspect="1" noTextEdit="1"/>
          </p:cNvSpPr>
          <p:nvPr>
            <p:ph type="sldImg"/>
          </p:nvPr>
        </p:nvSpPr>
        <p:spPr bwMode="auto">
          <a:noFill/>
          <a:ln>
            <a:solidFill>
              <a:srgbClr val="000000"/>
            </a:solidFill>
            <a:miter lim="800000"/>
            <a:headEnd/>
            <a:tailEnd/>
          </a:ln>
        </p:spPr>
      </p:sp>
      <p:sp>
        <p:nvSpPr>
          <p:cNvPr id="481283" name="Notes Placeholder 2"/>
          <p:cNvSpPr>
            <a:spLocks noGrp="1"/>
          </p:cNvSpPr>
          <p:nvPr>
            <p:ph type="body" idx="1"/>
          </p:nvPr>
        </p:nvSpPr>
        <p:spPr bwMode="auto">
          <a:xfrm>
            <a:off x="723900" y="4387850"/>
            <a:ext cx="5546725" cy="4154487"/>
          </a:xfrm>
          <a:noFill/>
        </p:spPr>
        <p:txBody>
          <a:bodyPr wrap="square" numCol="1" anchor="t" anchorCtr="0" compatLnSpc="1">
            <a:prstTxWarp prst="textNoShape">
              <a:avLst/>
            </a:prstTxWarp>
          </a:bodyPr>
          <a:lstStyle/>
          <a:p>
            <a:pPr eaLnBrk="1" hangingPunct="1">
              <a:buFontTx/>
              <a:buChar char="•"/>
              <a:defRPr/>
            </a:pPr>
            <a:r>
              <a:rPr lang="en-US" dirty="0"/>
              <a:t>A </a:t>
            </a:r>
            <a:r>
              <a:rPr lang="en-US" b="1" dirty="0"/>
              <a:t>Visual Distress Signal</a:t>
            </a:r>
            <a:r>
              <a:rPr lang="en-US" dirty="0"/>
              <a:t> (VDS) is any device you can use to help others locate your </a:t>
            </a:r>
            <a:r>
              <a:rPr lang="en-US" b="1" dirty="0"/>
              <a:t>boat</a:t>
            </a:r>
            <a:r>
              <a:rPr lang="en-US" dirty="0"/>
              <a:t> quickly in the case of an emergency. </a:t>
            </a:r>
            <a:r>
              <a:rPr lang="en-US" b="1" dirty="0"/>
              <a:t>Visual distress signals</a:t>
            </a:r>
            <a:r>
              <a:rPr lang="en-US" dirty="0"/>
              <a:t> include day </a:t>
            </a:r>
            <a:r>
              <a:rPr lang="en-US" b="1" dirty="0"/>
              <a:t>signals</a:t>
            </a:r>
            <a:r>
              <a:rPr lang="en-US" dirty="0"/>
              <a:t> that are visible in sunlight, night </a:t>
            </a:r>
            <a:r>
              <a:rPr lang="en-US" b="1" dirty="0"/>
              <a:t>signals</a:t>
            </a:r>
            <a:r>
              <a:rPr lang="en-US" dirty="0"/>
              <a:t> that are visible in the dark, and anytime </a:t>
            </a:r>
            <a:r>
              <a:rPr lang="en-US" b="1" dirty="0"/>
              <a:t>signals</a:t>
            </a:r>
            <a:r>
              <a:rPr lang="en-US" dirty="0"/>
              <a:t> that can be used both day and night.</a:t>
            </a:r>
          </a:p>
          <a:p>
            <a:pPr eaLnBrk="1" hangingPunct="1">
              <a:buFontTx/>
              <a:buChar char="•"/>
              <a:defRPr/>
            </a:pPr>
            <a:endParaRPr lang="en-US" dirty="0"/>
          </a:p>
          <a:p>
            <a:pPr eaLnBrk="1" hangingPunct="1">
              <a:buFontTx/>
              <a:buChar char="•"/>
              <a:defRPr/>
            </a:pPr>
            <a:r>
              <a:rPr lang="en-US" dirty="0"/>
              <a:t>Pyrotechnic: 3 good for night and day</a:t>
            </a:r>
          </a:p>
          <a:p>
            <a:pPr eaLnBrk="1" hangingPunct="1">
              <a:buFontTx/>
              <a:buChar char="•"/>
              <a:defRPr/>
            </a:pPr>
            <a:r>
              <a:rPr lang="en-US" dirty="0"/>
              <a:t> Non-pyro: electric SOS light and 3 day (smoke)</a:t>
            </a:r>
          </a:p>
          <a:p>
            <a:pPr eaLnBrk="1" hangingPunct="1">
              <a:buFontTx/>
              <a:buChar char="•"/>
              <a:defRPr/>
            </a:pPr>
            <a:r>
              <a:rPr lang="en-US" dirty="0"/>
              <a:t> All boats on coastal waters or operating at night</a:t>
            </a:r>
          </a:p>
          <a:p>
            <a:pPr eaLnBrk="1" hangingPunct="1">
              <a:buFontTx/>
              <a:buChar char="•"/>
              <a:defRPr/>
            </a:pPr>
            <a:r>
              <a:rPr lang="en-US" dirty="0"/>
              <a:t>Flares must be under 42 months of age (measured from date of manufacture)</a:t>
            </a:r>
          </a:p>
          <a:p>
            <a:pPr eaLnBrk="1" hangingPunct="1">
              <a:buFontTx/>
              <a:buChar char="•"/>
              <a:defRPr/>
            </a:pPr>
            <a:endParaRPr lang="en-US" dirty="0"/>
          </a:p>
          <a:p>
            <a:endParaRPr lang="en-US" dirty="0"/>
          </a:p>
        </p:txBody>
      </p:sp>
      <p:sp>
        <p:nvSpPr>
          <p:cNvPr id="481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3F1118-0939-425F-9F60-762E6F4D2E28}" type="slidenum">
              <a:rPr lang="en-US" smtClean="0"/>
              <a:pPr/>
              <a:t>48</a:t>
            </a:fld>
            <a:endParaRPr lang="en-US" dirty="0"/>
          </a:p>
        </p:txBody>
      </p:sp>
    </p:spTree>
    <p:extLst>
      <p:ext uri="{BB962C8B-B14F-4D97-AF65-F5344CB8AC3E}">
        <p14:creationId xmlns:p14="http://schemas.microsoft.com/office/powerpoint/2010/main" val="26848850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84468EE-16A6-4152-9A2F-215D3723D4B8}" type="slidenum">
              <a:rPr lang="en-US" smtClean="0"/>
              <a:pPr/>
              <a:t>49</a:t>
            </a:fld>
            <a:endParaRPr lang="en-US" dirty="0"/>
          </a:p>
        </p:txBody>
      </p:sp>
      <p:sp>
        <p:nvSpPr>
          <p:cNvPr id="4823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230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dirty="0"/>
              <a:t>The Regulations</a:t>
            </a:r>
          </a:p>
          <a:p>
            <a:r>
              <a:rPr lang="en-US" dirty="0"/>
              <a:t>The requirement to carry visual distress signals requires all boats when used on coastal waters, which includes the Great Lakes, the territorial seas and those waters directly connected to the Great Lakes and the territorial seas, up to a point where the waters are less than two miles wide, and boats owned in the United States when operating on the high seas to be equipped with visual distress signals.</a:t>
            </a:r>
          </a:p>
          <a:p>
            <a:r>
              <a:rPr lang="en-US" dirty="0"/>
              <a:t>The only exceptions are during daytime (sunrise to sunset) for:</a:t>
            </a:r>
          </a:p>
          <a:p>
            <a:r>
              <a:rPr lang="en-US" dirty="0"/>
              <a:t>Recreational boats less than 16 feet in length</a:t>
            </a:r>
          </a:p>
          <a:p>
            <a:r>
              <a:rPr lang="en-US" dirty="0"/>
              <a:t>Boats participating in organized events such as races, regattas or marine parades</a:t>
            </a:r>
          </a:p>
          <a:p>
            <a:r>
              <a:rPr lang="en-US" dirty="0"/>
              <a:t>Open sailboats not equipped with propulsion machinery and less than 26 feet in length</a:t>
            </a:r>
          </a:p>
          <a:p>
            <a:r>
              <a:rPr lang="en-US" dirty="0"/>
              <a:t>Manually propelled boats</a:t>
            </a:r>
          </a:p>
          <a:p>
            <a:r>
              <a:rPr lang="en-US" b="1" dirty="0"/>
              <a:t>These boats only need to carry night signals when used on these waters at night.</a:t>
            </a:r>
          </a:p>
          <a:p>
            <a:endParaRPr lang="en-US" dirty="0"/>
          </a:p>
        </p:txBody>
      </p:sp>
    </p:spTree>
    <p:extLst>
      <p:ext uri="{BB962C8B-B14F-4D97-AF65-F5344CB8AC3E}">
        <p14:creationId xmlns:p14="http://schemas.microsoft.com/office/powerpoint/2010/main" val="2407213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Slide Image Placeholder 1"/>
          <p:cNvSpPr>
            <a:spLocks noGrp="1" noRot="1" noChangeAspect="1" noTextEdit="1"/>
          </p:cNvSpPr>
          <p:nvPr>
            <p:ph type="sldImg"/>
          </p:nvPr>
        </p:nvSpPr>
        <p:spPr bwMode="auto">
          <a:noFill/>
          <a:ln>
            <a:solidFill>
              <a:srgbClr val="000000"/>
            </a:solidFill>
            <a:miter lim="800000"/>
            <a:headEnd/>
            <a:tailEnd/>
          </a:ln>
        </p:spPr>
      </p:sp>
      <p:sp>
        <p:nvSpPr>
          <p:cNvPr id="447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47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D99243-702A-47F3-AEB1-49806780F21B}" type="slidenum">
              <a:rPr lang="en-US" smtClean="0"/>
              <a:pPr/>
              <a:t>5</a:t>
            </a:fld>
            <a:endParaRPr lang="en-US" dirty="0"/>
          </a:p>
        </p:txBody>
      </p:sp>
    </p:spTree>
    <p:extLst>
      <p:ext uri="{BB962C8B-B14F-4D97-AF65-F5344CB8AC3E}">
        <p14:creationId xmlns:p14="http://schemas.microsoft.com/office/powerpoint/2010/main" val="38579869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5E5A128-4B49-45E8-8B5E-F9FCD71E1760}" type="slidenum">
              <a:rPr lang="en-US" smtClean="0"/>
              <a:pPr/>
              <a:t>50</a:t>
            </a:fld>
            <a:endParaRPr lang="en-US" dirty="0"/>
          </a:p>
        </p:txBody>
      </p:sp>
      <p:sp>
        <p:nvSpPr>
          <p:cNvPr id="475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5140" name="Rectangle 3"/>
          <p:cNvSpPr>
            <a:spLocks noGrp="1" noChangeArrowheads="1"/>
          </p:cNvSpPr>
          <p:nvPr>
            <p:ph type="body" idx="1"/>
          </p:nvPr>
        </p:nvSpPr>
        <p:spPr bwMode="auto">
          <a:noFill/>
        </p:spPr>
        <p:txBody>
          <a:bodyPr wrap="square" numCol="1" anchor="t" anchorCtr="0" compatLnSpc="1">
            <a:prstTxWarp prst="textNoShape">
              <a:avLst/>
            </a:prstTxWarp>
            <a:normAutofit fontScale="92500" lnSpcReduction="20000"/>
          </a:bodyPr>
          <a:lstStyle/>
          <a:p>
            <a:r>
              <a:rPr lang="en-US" dirty="0"/>
              <a:t>What are your state’s requirements? </a:t>
            </a:r>
          </a:p>
          <a:p>
            <a:endParaRPr lang="en-US" sz="800" dirty="0"/>
          </a:p>
          <a:p>
            <a:r>
              <a:rPr lang="en-US" dirty="0"/>
              <a:t>While the arm signal is not USCG approved, use it if you have no other VDS aboard</a:t>
            </a:r>
          </a:p>
          <a:p>
            <a:endParaRPr lang="en-US" sz="500" dirty="0"/>
          </a:p>
          <a:p>
            <a:r>
              <a:rPr lang="en-US" b="1" dirty="0"/>
              <a:t>USCG Approved Pyrotechnic Visual Distress Signals and Associated Devices include:</a:t>
            </a:r>
            <a:endParaRPr lang="en-US" dirty="0"/>
          </a:p>
          <a:p>
            <a:r>
              <a:rPr lang="en-US" dirty="0"/>
              <a:t>Pyrotechnic red flares, hand held or aerial</a:t>
            </a:r>
          </a:p>
          <a:p>
            <a:r>
              <a:rPr lang="en-US" dirty="0"/>
              <a:t>Pyrotechnic orange smoke, hand held or floating</a:t>
            </a:r>
          </a:p>
          <a:p>
            <a:r>
              <a:rPr lang="en-US" dirty="0"/>
              <a:t>Launchers for aerial red meteors or parachute flares</a:t>
            </a:r>
          </a:p>
          <a:p>
            <a:endParaRPr lang="en-US" sz="800" dirty="0"/>
          </a:p>
          <a:p>
            <a:r>
              <a:rPr lang="en-US" b="1" dirty="0"/>
              <a:t>Non-pyrotechnic Visual Distress Signaling Devices</a:t>
            </a:r>
          </a:p>
          <a:p>
            <a:r>
              <a:rPr lang="en-US" dirty="0"/>
              <a:t>Must carry the manufacturer's certification that they meet Coast Guard requirements. They must be in serviceable condition and stowed to be readily accessible. This group includes:</a:t>
            </a:r>
          </a:p>
          <a:p>
            <a:r>
              <a:rPr lang="en-US" dirty="0"/>
              <a:t>Orange distress flag</a:t>
            </a:r>
          </a:p>
          <a:p>
            <a:r>
              <a:rPr lang="en-US" dirty="0"/>
              <a:t>Electric distress light</a:t>
            </a:r>
          </a:p>
          <a:p>
            <a:endParaRPr lang="en-US" b="1" dirty="0"/>
          </a:p>
          <a:p>
            <a:r>
              <a:rPr lang="en-US" b="1" dirty="0"/>
              <a:t>SOS Distress Light</a:t>
            </a:r>
          </a:p>
          <a:p>
            <a:r>
              <a:rPr lang="en-US" dirty="0"/>
              <a:t>The SOS Distress Light is an LED Visual Distress Signal Device that meets U.S. Coast Guard requirements to completely replace traditional pyrotechnic flares. Unlike traditional flares, this electronic flare never expires, which solves the challenge of flare disposal. The LED light flashes up to 60 hours, unlike traditional flares that last minutes or less. It flashes only the SOS sequence, per USCG requirements, and is visible up to 10 nautical miles.</a:t>
            </a:r>
          </a:p>
          <a:p>
            <a:endParaRPr lang="en-US" dirty="0"/>
          </a:p>
          <a:p>
            <a:endParaRPr lang="en-US" dirty="0"/>
          </a:p>
          <a:p>
            <a:r>
              <a:rPr lang="en-US" dirty="0"/>
              <a:t> </a:t>
            </a:r>
          </a:p>
        </p:txBody>
      </p:sp>
    </p:spTree>
    <p:extLst>
      <p:ext uri="{BB962C8B-B14F-4D97-AF65-F5344CB8AC3E}">
        <p14:creationId xmlns:p14="http://schemas.microsoft.com/office/powerpoint/2010/main" val="36603805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Slide Image Placeholder 1"/>
          <p:cNvSpPr>
            <a:spLocks noGrp="1" noRot="1" noChangeAspect="1" noTextEdit="1"/>
          </p:cNvSpPr>
          <p:nvPr>
            <p:ph type="sldImg"/>
          </p:nvPr>
        </p:nvSpPr>
        <p:spPr bwMode="auto">
          <a:noFill/>
          <a:ln>
            <a:solidFill>
              <a:srgbClr val="000000"/>
            </a:solidFill>
            <a:miter lim="800000"/>
            <a:headEnd/>
            <a:tailEnd/>
          </a:ln>
        </p:spPr>
      </p:sp>
      <p:sp>
        <p:nvSpPr>
          <p:cNvPr id="484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dirty="0"/>
              <a:t>Pyrotechnics must be USCG approved</a:t>
            </a:r>
          </a:p>
          <a:p>
            <a:pPr eaLnBrk="1" hangingPunct="1"/>
            <a:r>
              <a:rPr lang="en-US" altLang="en-US" dirty="0"/>
              <a:t>Day – Night</a:t>
            </a:r>
          </a:p>
          <a:p>
            <a:pPr eaLnBrk="1" hangingPunct="1"/>
            <a:r>
              <a:rPr lang="en-US" altLang="en-US" dirty="0"/>
              <a:t>Pyrotechnic – Non-pyrotechnic</a:t>
            </a:r>
          </a:p>
          <a:p>
            <a:pPr eaLnBrk="1" hangingPunct="1"/>
            <a:r>
              <a:rPr lang="en-US" altLang="en-US" dirty="0"/>
              <a:t>Coastal waters – Inland waters</a:t>
            </a:r>
          </a:p>
          <a:p>
            <a:pPr eaLnBrk="1" hangingPunct="1"/>
            <a:endParaRPr lang="en-US" dirty="0"/>
          </a:p>
          <a:p>
            <a:pPr eaLnBrk="1" hangingPunct="1"/>
            <a:r>
              <a:rPr lang="en-US" dirty="0"/>
              <a:t>Do not use 12 gauge type of VDS on inland lakes due to fire danger if they come down on shore. Sky blazer hand held flares meet all day and night requirements and are relatively inexpensive.</a:t>
            </a:r>
          </a:p>
          <a:p>
            <a:pPr eaLnBrk="1" hangingPunct="1"/>
            <a:r>
              <a:rPr lang="en-US" dirty="0"/>
              <a:t>Do not shoot them off until you see a potential rescuer.</a:t>
            </a:r>
          </a:p>
          <a:p>
            <a:pPr eaLnBrk="1" hangingPunct="1"/>
            <a:r>
              <a:rPr lang="en-US" dirty="0"/>
              <a:t>All VDS are only good for 42 months from the date of manufacture so pay attention to the expiration dates.</a:t>
            </a:r>
          </a:p>
          <a:p>
            <a:pPr eaLnBrk="1" hangingPunct="1"/>
            <a:endParaRPr lang="en-US" b="1" dirty="0"/>
          </a:p>
          <a:p>
            <a:pPr eaLnBrk="1" hangingPunct="1"/>
            <a:r>
              <a:rPr lang="en-US" dirty="0"/>
              <a:t>Pyrotechnic: 3 good for night and day</a:t>
            </a:r>
          </a:p>
          <a:p>
            <a:pPr lvl="1" eaLnBrk="1" hangingPunct="1">
              <a:buFontTx/>
              <a:buChar char="•"/>
            </a:pPr>
            <a:r>
              <a:rPr lang="en-US" dirty="0"/>
              <a:t> Non-pyro: electric SOS light and 3 day (smoke)</a:t>
            </a:r>
          </a:p>
          <a:p>
            <a:pPr lvl="1" eaLnBrk="1" hangingPunct="1">
              <a:buFontTx/>
              <a:buChar char="•"/>
            </a:pPr>
            <a:r>
              <a:rPr lang="en-US" dirty="0"/>
              <a:t> All boats on coastal waters or operating at night</a:t>
            </a:r>
          </a:p>
        </p:txBody>
      </p:sp>
      <p:sp>
        <p:nvSpPr>
          <p:cNvPr id="484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E22147F-1143-4316-8C2E-4CA1A9C6E4ED}" type="slidenum">
              <a:rPr lang="en-US" smtClean="0"/>
              <a:pPr/>
              <a:t>51</a:t>
            </a:fld>
            <a:endParaRPr lang="en-US" dirty="0"/>
          </a:p>
        </p:txBody>
      </p:sp>
    </p:spTree>
    <p:extLst>
      <p:ext uri="{BB962C8B-B14F-4D97-AF65-F5344CB8AC3E}">
        <p14:creationId xmlns:p14="http://schemas.microsoft.com/office/powerpoint/2010/main" val="41553354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Slide Image Placeholder 1"/>
          <p:cNvSpPr>
            <a:spLocks noGrp="1" noRot="1" noChangeAspect="1" noTextEdit="1"/>
          </p:cNvSpPr>
          <p:nvPr>
            <p:ph type="sldImg"/>
          </p:nvPr>
        </p:nvSpPr>
        <p:spPr bwMode="auto">
          <a:noFill/>
          <a:ln>
            <a:solidFill>
              <a:srgbClr val="000000"/>
            </a:solidFill>
            <a:miter lim="800000"/>
            <a:headEnd/>
            <a:tailEnd/>
          </a:ln>
        </p:spPr>
      </p:sp>
      <p:sp>
        <p:nvSpPr>
          <p:cNvPr id="485379"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a:t>Discuss whether or not you need to carry VDSs if boating on inland water less than 2 miles wide.</a:t>
            </a:r>
          </a:p>
          <a:p>
            <a:endParaRPr lang="en-US" dirty="0"/>
          </a:p>
          <a:p>
            <a:pPr eaLnBrk="1" hangingPunct="1">
              <a:lnSpc>
                <a:spcPct val="90000"/>
              </a:lnSpc>
            </a:pPr>
            <a:r>
              <a:rPr lang="en-US" altLang="en-US" dirty="0"/>
              <a:t>Daytime</a:t>
            </a:r>
          </a:p>
          <a:p>
            <a:pPr lvl="1" eaLnBrk="1" hangingPunct="1">
              <a:lnSpc>
                <a:spcPct val="90000"/>
              </a:lnSpc>
            </a:pPr>
            <a:r>
              <a:rPr lang="en-US" altLang="en-US" dirty="0"/>
              <a:t>Smoke</a:t>
            </a:r>
          </a:p>
          <a:p>
            <a:pPr lvl="1" eaLnBrk="1" hangingPunct="1">
              <a:lnSpc>
                <a:spcPct val="90000"/>
              </a:lnSpc>
            </a:pPr>
            <a:r>
              <a:rPr lang="en-US" altLang="en-US" dirty="0"/>
              <a:t>Dye/ribbon</a:t>
            </a:r>
          </a:p>
          <a:p>
            <a:pPr eaLnBrk="1" hangingPunct="1">
              <a:lnSpc>
                <a:spcPct val="90000"/>
              </a:lnSpc>
            </a:pPr>
            <a:r>
              <a:rPr lang="en-US" altLang="en-US" dirty="0"/>
              <a:t>Night time</a:t>
            </a:r>
          </a:p>
          <a:p>
            <a:pPr lvl="1" eaLnBrk="1" hangingPunct="1">
              <a:lnSpc>
                <a:spcPct val="90000"/>
              </a:lnSpc>
            </a:pPr>
            <a:r>
              <a:rPr lang="en-US" altLang="en-US" dirty="0"/>
              <a:t>Hand held flares</a:t>
            </a:r>
          </a:p>
          <a:p>
            <a:pPr lvl="1" eaLnBrk="1" hangingPunct="1">
              <a:lnSpc>
                <a:spcPct val="90000"/>
              </a:lnSpc>
            </a:pPr>
            <a:r>
              <a:rPr lang="en-US" altLang="en-US" dirty="0"/>
              <a:t>Aerial flares</a:t>
            </a:r>
          </a:p>
          <a:p>
            <a:pPr eaLnBrk="1" hangingPunct="1">
              <a:lnSpc>
                <a:spcPct val="90000"/>
              </a:lnSpc>
            </a:pPr>
            <a:r>
              <a:rPr lang="en-US" altLang="en-US" dirty="0"/>
              <a:t>Remember</a:t>
            </a:r>
          </a:p>
          <a:p>
            <a:pPr lvl="1">
              <a:lnSpc>
                <a:spcPct val="90000"/>
              </a:lnSpc>
            </a:pPr>
            <a:r>
              <a:rPr lang="en-US" altLang="en-US" dirty="0"/>
              <a:t>Keep dry</a:t>
            </a:r>
          </a:p>
          <a:p>
            <a:pPr lvl="1">
              <a:lnSpc>
                <a:spcPct val="90000"/>
              </a:lnSpc>
            </a:pPr>
            <a:r>
              <a:rPr lang="en-US" altLang="en-US" dirty="0"/>
              <a:t>May not work if wet</a:t>
            </a:r>
          </a:p>
          <a:p>
            <a:pPr lvl="1">
              <a:lnSpc>
                <a:spcPct val="90000"/>
              </a:lnSpc>
            </a:pPr>
            <a:r>
              <a:rPr lang="en-US" altLang="en-US" dirty="0"/>
              <a:t>Short burn time</a:t>
            </a:r>
          </a:p>
          <a:p>
            <a:pPr lvl="1">
              <a:lnSpc>
                <a:spcPct val="90000"/>
              </a:lnSpc>
            </a:pPr>
            <a:r>
              <a:rPr lang="en-US" altLang="en-US" dirty="0"/>
              <a:t>Use only when they might be seen</a:t>
            </a:r>
          </a:p>
          <a:p>
            <a:endParaRPr lang="en-US" dirty="0"/>
          </a:p>
        </p:txBody>
      </p:sp>
      <p:sp>
        <p:nvSpPr>
          <p:cNvPr id="485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5B9C7C-ED54-468F-BE08-60CB959AAE60}" type="slidenum">
              <a:rPr lang="en-US" smtClean="0"/>
              <a:pPr/>
              <a:t>52</a:t>
            </a:fld>
            <a:endParaRPr lang="en-US" dirty="0"/>
          </a:p>
        </p:txBody>
      </p:sp>
    </p:spTree>
    <p:extLst>
      <p:ext uri="{BB962C8B-B14F-4D97-AF65-F5344CB8AC3E}">
        <p14:creationId xmlns:p14="http://schemas.microsoft.com/office/powerpoint/2010/main" val="11178063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Slide Image Placeholder 1"/>
          <p:cNvSpPr>
            <a:spLocks noGrp="1" noRot="1" noChangeAspect="1" noTextEdit="1"/>
          </p:cNvSpPr>
          <p:nvPr>
            <p:ph type="sldImg"/>
          </p:nvPr>
        </p:nvSpPr>
        <p:spPr bwMode="auto">
          <a:noFill/>
          <a:ln>
            <a:solidFill>
              <a:srgbClr val="000000"/>
            </a:solidFill>
            <a:miter lim="800000"/>
            <a:headEnd/>
            <a:tailEnd/>
          </a:ln>
        </p:spPr>
      </p:sp>
      <p:sp>
        <p:nvSpPr>
          <p:cNvPr id="485379"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a:t>Discuss new electronic flares and advantages over traditional flares.</a:t>
            </a:r>
          </a:p>
          <a:p>
            <a:endParaRPr lang="en-US" dirty="0"/>
          </a:p>
          <a:p>
            <a:endParaRPr lang="en-US" dirty="0"/>
          </a:p>
        </p:txBody>
      </p:sp>
      <p:sp>
        <p:nvSpPr>
          <p:cNvPr id="485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5B9C7C-ED54-468F-BE08-60CB959AAE60}" type="slidenum">
              <a:rPr lang="en-US" smtClean="0"/>
              <a:pPr/>
              <a:t>53</a:t>
            </a:fld>
            <a:endParaRPr lang="en-US" dirty="0"/>
          </a:p>
        </p:txBody>
      </p:sp>
    </p:spTree>
    <p:extLst>
      <p:ext uri="{BB962C8B-B14F-4D97-AF65-F5344CB8AC3E}">
        <p14:creationId xmlns:p14="http://schemas.microsoft.com/office/powerpoint/2010/main" val="36220991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Slide Image Placeholder 1"/>
          <p:cNvSpPr>
            <a:spLocks noGrp="1" noRot="1" noChangeAspect="1" noTextEdit="1"/>
          </p:cNvSpPr>
          <p:nvPr>
            <p:ph type="sldImg"/>
          </p:nvPr>
        </p:nvSpPr>
        <p:spPr bwMode="auto">
          <a:noFill/>
          <a:ln>
            <a:solidFill>
              <a:srgbClr val="000000"/>
            </a:solidFill>
            <a:miter lim="800000"/>
            <a:headEnd/>
            <a:tailEnd/>
          </a:ln>
        </p:spPr>
      </p:sp>
      <p:sp>
        <p:nvSpPr>
          <p:cNvPr id="486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dirty="0"/>
              <a:t>All vessels must have a way to make sound signals</a:t>
            </a:r>
          </a:p>
          <a:p>
            <a:endParaRPr lang="en-US" dirty="0"/>
          </a:p>
        </p:txBody>
      </p:sp>
      <p:sp>
        <p:nvSpPr>
          <p:cNvPr id="486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04E6A8-BFF5-4244-9380-2A4239E419F3}" type="slidenum">
              <a:rPr lang="en-US" smtClean="0"/>
              <a:pPr/>
              <a:t>54</a:t>
            </a:fld>
            <a:endParaRPr lang="en-US" dirty="0"/>
          </a:p>
        </p:txBody>
      </p:sp>
    </p:spTree>
    <p:extLst>
      <p:ext uri="{BB962C8B-B14F-4D97-AF65-F5344CB8AC3E}">
        <p14:creationId xmlns:p14="http://schemas.microsoft.com/office/powerpoint/2010/main" val="21420442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Slide Image Placeholder 1"/>
          <p:cNvSpPr>
            <a:spLocks noGrp="1" noRot="1" noChangeAspect="1" noTextEdit="1"/>
          </p:cNvSpPr>
          <p:nvPr>
            <p:ph type="sldImg"/>
          </p:nvPr>
        </p:nvSpPr>
        <p:spPr bwMode="auto">
          <a:noFill/>
          <a:ln>
            <a:solidFill>
              <a:srgbClr val="000000"/>
            </a:solidFill>
            <a:miter lim="800000"/>
            <a:headEnd/>
            <a:tailEnd/>
          </a:ln>
        </p:spPr>
      </p:sp>
      <p:sp>
        <p:nvSpPr>
          <p:cNvPr id="487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dirty="0"/>
              <a:t>Whistle or horn must be audible ½ mile</a:t>
            </a:r>
          </a:p>
          <a:p>
            <a:pPr eaLnBrk="1" hangingPunct="1"/>
            <a:endParaRPr lang="en-US" altLang="en-US" dirty="0"/>
          </a:p>
          <a:p>
            <a:pPr eaLnBrk="1" hangingPunct="1"/>
            <a:r>
              <a:rPr lang="en-US" altLang="en-US" dirty="0"/>
              <a:t>Installed power horns</a:t>
            </a:r>
          </a:p>
          <a:p>
            <a:pPr eaLnBrk="1" hangingPunct="1"/>
            <a:r>
              <a:rPr lang="en-US" altLang="en-US" dirty="0"/>
              <a:t>Portable air horns</a:t>
            </a:r>
          </a:p>
          <a:p>
            <a:pPr eaLnBrk="1" hangingPunct="1"/>
            <a:r>
              <a:rPr lang="en-US" altLang="en-US" dirty="0"/>
              <a:t>Whistle</a:t>
            </a:r>
          </a:p>
          <a:p>
            <a:pPr eaLnBrk="1" hangingPunct="1"/>
            <a:r>
              <a:rPr lang="en-US" altLang="en-US" dirty="0"/>
              <a:t>Hailer</a:t>
            </a:r>
          </a:p>
          <a:p>
            <a:pPr eaLnBrk="1" hangingPunct="1"/>
            <a:r>
              <a:rPr lang="en-US" altLang="en-US" dirty="0"/>
              <a:t>Bell</a:t>
            </a:r>
          </a:p>
          <a:p>
            <a:pPr lvl="1" eaLnBrk="1" hangingPunct="1"/>
            <a:r>
              <a:rPr lang="en-US" altLang="en-US" dirty="0"/>
              <a:t>Vessels over 65.6 feet</a:t>
            </a:r>
          </a:p>
          <a:p>
            <a:pPr lvl="1" eaLnBrk="1" hangingPunct="1"/>
            <a:r>
              <a:rPr lang="en-US" altLang="en-US" dirty="0"/>
              <a:t>Inland rules only</a:t>
            </a:r>
          </a:p>
          <a:p>
            <a:endParaRPr lang="en-US" dirty="0"/>
          </a:p>
        </p:txBody>
      </p:sp>
      <p:sp>
        <p:nvSpPr>
          <p:cNvPr id="487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3A0DAD-BA2F-466B-B3AF-45A265474A02}" type="slidenum">
              <a:rPr lang="en-US" smtClean="0"/>
              <a:pPr/>
              <a:t>55</a:t>
            </a:fld>
            <a:endParaRPr lang="en-US" dirty="0"/>
          </a:p>
        </p:txBody>
      </p:sp>
    </p:spTree>
    <p:extLst>
      <p:ext uri="{BB962C8B-B14F-4D97-AF65-F5344CB8AC3E}">
        <p14:creationId xmlns:p14="http://schemas.microsoft.com/office/powerpoint/2010/main" val="25624090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Slide Image Placeholder 1"/>
          <p:cNvSpPr>
            <a:spLocks noGrp="1" noRot="1" noChangeAspect="1" noTextEdit="1"/>
          </p:cNvSpPr>
          <p:nvPr>
            <p:ph type="sldImg"/>
          </p:nvPr>
        </p:nvSpPr>
        <p:spPr bwMode="auto">
          <a:noFill/>
          <a:ln>
            <a:solidFill>
              <a:srgbClr val="000000"/>
            </a:solidFill>
            <a:miter lim="800000"/>
            <a:headEnd/>
            <a:tailEnd/>
          </a:ln>
        </p:spPr>
      </p:sp>
      <p:sp>
        <p:nvSpPr>
          <p:cNvPr id="4884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88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2BF60C-FBDC-4766-9092-C4C9BA29AC65}" type="slidenum">
              <a:rPr lang="en-US" smtClean="0"/>
              <a:pPr/>
              <a:t>56</a:t>
            </a:fld>
            <a:endParaRPr lang="en-US" dirty="0"/>
          </a:p>
        </p:txBody>
      </p:sp>
    </p:spTree>
    <p:extLst>
      <p:ext uri="{BB962C8B-B14F-4D97-AF65-F5344CB8AC3E}">
        <p14:creationId xmlns:p14="http://schemas.microsoft.com/office/powerpoint/2010/main" val="41028474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Slide Image Placeholder 1"/>
          <p:cNvSpPr>
            <a:spLocks noGrp="1" noRot="1" noChangeAspect="1" noTextEdit="1"/>
          </p:cNvSpPr>
          <p:nvPr>
            <p:ph type="sldImg"/>
          </p:nvPr>
        </p:nvSpPr>
        <p:spPr bwMode="auto">
          <a:noFill/>
          <a:ln>
            <a:solidFill>
              <a:srgbClr val="000000"/>
            </a:solidFill>
            <a:miter lim="800000"/>
            <a:headEnd/>
            <a:tailEnd/>
          </a:ln>
        </p:spPr>
      </p:sp>
      <p:sp>
        <p:nvSpPr>
          <p:cNvPr id="4894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Add any state requirements</a:t>
            </a:r>
            <a:r>
              <a:rPr lang="en-US" baseline="0" dirty="0"/>
              <a:t> here.</a:t>
            </a:r>
          </a:p>
          <a:p>
            <a:endParaRPr lang="en-US" dirty="0"/>
          </a:p>
          <a:p>
            <a:r>
              <a:rPr lang="en-US" dirty="0"/>
              <a:t>All vessels are </a:t>
            </a:r>
            <a:r>
              <a:rPr lang="en-US" b="1" dirty="0"/>
              <a:t>required</a:t>
            </a:r>
            <a:r>
              <a:rPr lang="en-US" dirty="0"/>
              <a:t> to carry an efficient </a:t>
            </a:r>
            <a:r>
              <a:rPr lang="en-US" b="1" dirty="0"/>
              <a:t>sound</a:t>
            </a:r>
            <a:r>
              <a:rPr lang="en-US" dirty="0"/>
              <a:t>-</a:t>
            </a:r>
            <a:r>
              <a:rPr lang="en-US" b="1" dirty="0"/>
              <a:t>producing device</a:t>
            </a:r>
            <a:r>
              <a:rPr lang="en-US" dirty="0"/>
              <a:t>, such as a whistle or horn, that is audible for at least one-half mile.</a:t>
            </a:r>
          </a:p>
          <a:p>
            <a:r>
              <a:rPr lang="en-US" dirty="0"/>
              <a:t>The </a:t>
            </a:r>
            <a:r>
              <a:rPr lang="en-US" b="1" dirty="0"/>
              <a:t>sound</a:t>
            </a:r>
            <a:r>
              <a:rPr lang="en-US" dirty="0"/>
              <a:t>-</a:t>
            </a:r>
            <a:r>
              <a:rPr lang="en-US" b="1" dirty="0"/>
              <a:t>producing device</a:t>
            </a:r>
            <a:r>
              <a:rPr lang="en-US" dirty="0"/>
              <a:t> may be a whistle, horn, or bell that is audible for one-half mile. The </a:t>
            </a:r>
            <a:r>
              <a:rPr lang="en-US" b="1" dirty="0"/>
              <a:t>device must</a:t>
            </a:r>
            <a:r>
              <a:rPr lang="en-US" dirty="0"/>
              <a:t> be readily accessible to the operator of the boat or the passengers.</a:t>
            </a:r>
          </a:p>
          <a:p>
            <a:endParaRPr lang="en-US" dirty="0"/>
          </a:p>
          <a:p>
            <a:r>
              <a:rPr lang="en-US" dirty="0"/>
              <a:t>Needed for maneuvering signals, reduced visibility, danger signal</a:t>
            </a:r>
          </a:p>
        </p:txBody>
      </p:sp>
      <p:sp>
        <p:nvSpPr>
          <p:cNvPr id="489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72582D-8EA5-4483-B78F-13B79EF37471}" type="slidenum">
              <a:rPr lang="en-US" smtClean="0"/>
              <a:pPr/>
              <a:t>57</a:t>
            </a:fld>
            <a:endParaRPr lang="en-US" dirty="0"/>
          </a:p>
        </p:txBody>
      </p:sp>
    </p:spTree>
    <p:extLst>
      <p:ext uri="{BB962C8B-B14F-4D97-AF65-F5344CB8AC3E}">
        <p14:creationId xmlns:p14="http://schemas.microsoft.com/office/powerpoint/2010/main" val="20652304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Slide Image Placeholder 1"/>
          <p:cNvSpPr>
            <a:spLocks noGrp="1" noRot="1" noChangeAspect="1" noTextEdit="1"/>
          </p:cNvSpPr>
          <p:nvPr>
            <p:ph type="sldImg"/>
          </p:nvPr>
        </p:nvSpPr>
        <p:spPr bwMode="auto">
          <a:noFill/>
          <a:ln>
            <a:solidFill>
              <a:srgbClr val="000000"/>
            </a:solidFill>
            <a:miter lim="800000"/>
            <a:headEnd/>
            <a:tailEnd/>
          </a:ln>
        </p:spPr>
      </p:sp>
      <p:sp>
        <p:nvSpPr>
          <p:cNvPr id="4904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Discuss your state’s restrictions</a:t>
            </a:r>
            <a:r>
              <a:rPr lang="en-US" baseline="0" dirty="0"/>
              <a:t> and laws regarding boating near diver flags.  How far away must you stay from a diver down flag?</a:t>
            </a:r>
          </a:p>
          <a:p>
            <a:endParaRPr lang="en-US" dirty="0"/>
          </a:p>
          <a:p>
            <a:pPr eaLnBrk="1" hangingPunct="1">
              <a:buFontTx/>
              <a:buChar char="•"/>
            </a:pPr>
            <a:r>
              <a:rPr lang="en-US" altLang="en-US" dirty="0">
                <a:latin typeface="Arial" panose="020B0604020202020204" pitchFamily="34" charset="0"/>
                <a:ea typeface="ＭＳ Ｐゴシック" panose="020B0600070205080204" pitchFamily="34" charset="-128"/>
              </a:rPr>
              <a:t>International Rules- rigid </a:t>
            </a:r>
            <a:r>
              <a:rPr lang="ja-JP" altLang="en-US" dirty="0">
                <a:latin typeface="Arial" panose="020B0604020202020204" pitchFamily="34" charset="0"/>
              </a:rPr>
              <a:t>“</a:t>
            </a:r>
            <a:r>
              <a:rPr lang="en-US" altLang="ja-JP" dirty="0">
                <a:latin typeface="Arial" panose="020B0604020202020204" pitchFamily="34" charset="0"/>
              </a:rPr>
              <a:t>Alpha</a:t>
            </a:r>
            <a:r>
              <a:rPr lang="ja-JP" altLang="en-US" dirty="0">
                <a:latin typeface="Arial" panose="020B0604020202020204" pitchFamily="34" charset="0"/>
              </a:rPr>
              <a:t>”</a:t>
            </a:r>
            <a:r>
              <a:rPr lang="en-US" altLang="ja-JP" dirty="0">
                <a:latin typeface="Arial" panose="020B0604020202020204" pitchFamily="34" charset="0"/>
              </a:rPr>
              <a:t> flag</a:t>
            </a:r>
          </a:p>
          <a:p>
            <a:pPr eaLnBrk="1" hangingPunct="1">
              <a:buFontTx/>
              <a:buChar char="•"/>
            </a:pPr>
            <a:r>
              <a:rPr lang="en-US" altLang="en-US" dirty="0">
                <a:latin typeface="Arial" panose="020B0604020202020204" pitchFamily="34" charset="0"/>
                <a:ea typeface="ＭＳ Ｐゴシック" panose="020B0600070205080204" pitchFamily="34" charset="-128"/>
              </a:rPr>
              <a:t> State or local may require red/white diagonal</a:t>
            </a:r>
          </a:p>
          <a:p>
            <a:pPr eaLnBrk="1" hangingPunct="1">
              <a:buFontTx/>
              <a:buChar char="•"/>
            </a:pPr>
            <a:r>
              <a:rPr lang="en-US" altLang="en-US" dirty="0">
                <a:latin typeface="Arial" panose="020B0604020202020204" pitchFamily="34" charset="0"/>
                <a:ea typeface="ＭＳ Ｐゴシック" panose="020B0600070205080204" pitchFamily="34" charset="-128"/>
              </a:rPr>
              <a:t> Avoid areas with boating traffic</a:t>
            </a:r>
          </a:p>
          <a:p>
            <a:pPr eaLnBrk="1" hangingPunct="1">
              <a:buFontTx/>
              <a:buChar char="•"/>
            </a:pPr>
            <a:r>
              <a:rPr lang="en-US" altLang="en-US" dirty="0">
                <a:latin typeface="Arial" panose="020B0604020202020204" pitchFamily="34" charset="0"/>
                <a:ea typeface="ＭＳ Ｐゴシック" panose="020B0600070205080204" pitchFamily="34" charset="-128"/>
              </a:rPr>
              <a:t> Avoid narrow waterways</a:t>
            </a:r>
          </a:p>
          <a:p>
            <a:pPr eaLnBrk="1" hangingPunct="1">
              <a:buFontTx/>
              <a:buChar char="•"/>
            </a:pPr>
            <a:r>
              <a:rPr lang="en-US" dirty="0"/>
              <a:t>A diver down </a:t>
            </a:r>
            <a:r>
              <a:rPr lang="en-US" b="1" dirty="0"/>
              <a:t>flag</a:t>
            </a:r>
            <a:r>
              <a:rPr lang="en-US" dirty="0"/>
              <a:t>, or scuba </a:t>
            </a:r>
            <a:r>
              <a:rPr lang="en-US" b="1" dirty="0"/>
              <a:t>flag</a:t>
            </a:r>
            <a:r>
              <a:rPr lang="en-US" dirty="0"/>
              <a:t>, is a </a:t>
            </a:r>
            <a:r>
              <a:rPr lang="en-US" b="1" dirty="0"/>
              <a:t>flag</a:t>
            </a:r>
            <a:r>
              <a:rPr lang="en-US" dirty="0"/>
              <a:t> used on the water to indicate that there is a diver below. ... Internationally, the code </a:t>
            </a:r>
            <a:r>
              <a:rPr lang="en-US" b="1" dirty="0"/>
              <a:t>flag</a:t>
            </a:r>
            <a:r>
              <a:rPr lang="en-US" dirty="0"/>
              <a:t> alfa/</a:t>
            </a:r>
            <a:r>
              <a:rPr lang="en-US" b="1" dirty="0"/>
              <a:t>alpha</a:t>
            </a:r>
            <a:r>
              <a:rPr lang="en-US" dirty="0"/>
              <a:t>, which is white and blue, is used to signal that the vessel has a diver down and other vessels should keep well clear at slow speed.</a:t>
            </a:r>
          </a:p>
          <a:p>
            <a:pPr eaLnBrk="1" hangingPunct="1">
              <a:buFontTx/>
              <a:buChar char="•"/>
            </a:pPr>
            <a:r>
              <a:rPr lang="en-US" b="1" dirty="0"/>
              <a:t>Two types</a:t>
            </a:r>
            <a:r>
              <a:rPr lang="en-US" dirty="0"/>
              <a:t> of </a:t>
            </a:r>
            <a:r>
              <a:rPr lang="en-US" b="1" dirty="0"/>
              <a:t>flags</a:t>
            </a:r>
            <a:r>
              <a:rPr lang="en-US" dirty="0"/>
              <a:t> are used to indicate </a:t>
            </a:r>
            <a:r>
              <a:rPr lang="en-US" b="1" dirty="0"/>
              <a:t>diving</a:t>
            </a:r>
            <a:r>
              <a:rPr lang="en-US" dirty="0"/>
              <a:t> activity. A rectangular red </a:t>
            </a:r>
            <a:r>
              <a:rPr lang="en-US" b="1" dirty="0"/>
              <a:t>flag</a:t>
            </a:r>
            <a:r>
              <a:rPr lang="en-US" dirty="0"/>
              <a:t>, at least 12 inches x 16 inches, with a </a:t>
            </a:r>
            <a:r>
              <a:rPr lang="en-US" b="1" dirty="0"/>
              <a:t>two</a:t>
            </a:r>
            <a:r>
              <a:rPr lang="en-US" dirty="0"/>
              <a:t>-inch, white diagonal stripe if on state waters. A blue and white International Code </a:t>
            </a:r>
            <a:r>
              <a:rPr lang="en-US" b="1" dirty="0"/>
              <a:t>Flag</a:t>
            </a:r>
            <a:r>
              <a:rPr lang="en-US" dirty="0"/>
              <a:t> A (or Alfa </a:t>
            </a:r>
            <a:r>
              <a:rPr lang="en-US" b="1" dirty="0"/>
              <a:t>flag</a:t>
            </a:r>
            <a:r>
              <a:rPr lang="en-US" dirty="0"/>
              <a:t>) if on federally controlled or international waters.</a:t>
            </a:r>
            <a:endParaRPr lang="en-US" altLang="en-US" dirty="0">
              <a:latin typeface="Arial" panose="020B0604020202020204" pitchFamily="34" charset="0"/>
              <a:ea typeface="ＭＳ Ｐゴシック" panose="020B0600070205080204" pitchFamily="34" charset="-128"/>
            </a:endParaRPr>
          </a:p>
          <a:p>
            <a:r>
              <a:rPr lang="en-US" dirty="0"/>
              <a:t>Local laws regulate how close </a:t>
            </a:r>
            <a:r>
              <a:rPr lang="en-US" b="1" dirty="0"/>
              <a:t>you</a:t>
            </a:r>
            <a:r>
              <a:rPr lang="en-US" dirty="0"/>
              <a:t> have to stay to your </a:t>
            </a:r>
            <a:r>
              <a:rPr lang="en-US" b="1" dirty="0"/>
              <a:t>flag</a:t>
            </a:r>
            <a:r>
              <a:rPr lang="en-US" dirty="0"/>
              <a:t>. and </a:t>
            </a:r>
            <a:r>
              <a:rPr lang="en-US" b="1" dirty="0"/>
              <a:t>how far</a:t>
            </a:r>
            <a:r>
              <a:rPr lang="en-US" dirty="0"/>
              <a:t> boaters and skiers must stay- away. For areas where no laws stipulate these distances, the rule of thumb is for </a:t>
            </a:r>
            <a:r>
              <a:rPr lang="en-US" b="1" dirty="0"/>
              <a:t>you</a:t>
            </a:r>
            <a:r>
              <a:rPr lang="en-US" dirty="0"/>
              <a:t> to stay within 50 feet of your </a:t>
            </a:r>
            <a:r>
              <a:rPr lang="en-US" b="1" dirty="0"/>
              <a:t>flag</a:t>
            </a:r>
            <a:r>
              <a:rPr lang="en-US" dirty="0"/>
              <a:t> and for boats to stay at least 100 to 200 feet away.</a:t>
            </a:r>
          </a:p>
        </p:txBody>
      </p:sp>
      <p:sp>
        <p:nvSpPr>
          <p:cNvPr id="490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9DC881-546D-4C03-A586-6E0FD62C000A}" type="slidenum">
              <a:rPr lang="en-US" smtClean="0"/>
              <a:pPr/>
              <a:t>58</a:t>
            </a:fld>
            <a:endParaRPr lang="en-US" dirty="0"/>
          </a:p>
        </p:txBody>
      </p:sp>
    </p:spTree>
    <p:extLst>
      <p:ext uri="{BB962C8B-B14F-4D97-AF65-F5344CB8AC3E}">
        <p14:creationId xmlns:p14="http://schemas.microsoft.com/office/powerpoint/2010/main" val="21923794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Slide Image Placeholder 1"/>
          <p:cNvSpPr>
            <a:spLocks noGrp="1" noRot="1" noChangeAspect="1" noTextEdit="1"/>
          </p:cNvSpPr>
          <p:nvPr>
            <p:ph type="sldImg"/>
          </p:nvPr>
        </p:nvSpPr>
        <p:spPr bwMode="auto">
          <a:noFill/>
          <a:ln>
            <a:solidFill>
              <a:srgbClr val="000000"/>
            </a:solidFill>
            <a:miter lim="800000"/>
            <a:headEnd/>
            <a:tailEnd/>
          </a:ln>
        </p:spPr>
      </p:sp>
      <p:sp>
        <p:nvSpPr>
          <p:cNvPr id="4915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Review your state regulations in these areas.</a:t>
            </a:r>
          </a:p>
          <a:p>
            <a:r>
              <a:rPr lang="en-US" dirty="0"/>
              <a:t>Know your state’s requirements</a:t>
            </a:r>
          </a:p>
          <a:p>
            <a:endParaRPr lang="en-US" b="1" dirty="0"/>
          </a:p>
          <a:p>
            <a:r>
              <a:rPr lang="en-US" altLang="en-US" b="1" i="1" dirty="0">
                <a:latin typeface="Arial" panose="020B0604020202020204" pitchFamily="34" charset="0"/>
                <a:ea typeface="ＭＳ Ｐゴシック" panose="020B0600070205080204" pitchFamily="34" charset="-128"/>
              </a:rPr>
              <a:t>This is a good time to hand out your state</a:t>
            </a:r>
            <a:r>
              <a:rPr lang="ja-JP" altLang="en-US" b="1" i="1" dirty="0">
                <a:latin typeface="Arial" panose="020B0604020202020204" pitchFamily="34" charset="0"/>
              </a:rPr>
              <a:t>’</a:t>
            </a:r>
            <a:r>
              <a:rPr lang="en-US" altLang="ja-JP" b="1" i="1" dirty="0">
                <a:latin typeface="Arial" panose="020B0604020202020204" pitchFamily="34" charset="0"/>
              </a:rPr>
              <a:t>s boating law handbook and any local regulations that may apply.</a:t>
            </a:r>
          </a:p>
          <a:p>
            <a:endParaRPr lang="en-US" b="1" dirty="0"/>
          </a:p>
        </p:txBody>
      </p:sp>
      <p:sp>
        <p:nvSpPr>
          <p:cNvPr id="491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C0689C-9F0B-4671-82DE-06B5F0931555}" type="slidenum">
              <a:rPr lang="en-US" smtClean="0"/>
              <a:pPr/>
              <a:t>59</a:t>
            </a:fld>
            <a:endParaRPr lang="en-US" dirty="0"/>
          </a:p>
        </p:txBody>
      </p:sp>
    </p:spTree>
    <p:extLst>
      <p:ext uri="{BB962C8B-B14F-4D97-AF65-F5344CB8AC3E}">
        <p14:creationId xmlns:p14="http://schemas.microsoft.com/office/powerpoint/2010/main" val="1991937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Slide Image Placeholder 1"/>
          <p:cNvSpPr>
            <a:spLocks noGrp="1" noRot="1" noChangeAspect="1" noTextEdit="1"/>
          </p:cNvSpPr>
          <p:nvPr>
            <p:ph type="sldImg"/>
          </p:nvPr>
        </p:nvSpPr>
        <p:spPr bwMode="auto">
          <a:noFill/>
          <a:ln>
            <a:solidFill>
              <a:srgbClr val="000000"/>
            </a:solidFill>
            <a:miter lim="800000"/>
            <a:headEnd/>
            <a:tailEnd/>
          </a:ln>
        </p:spPr>
      </p:sp>
      <p:sp>
        <p:nvSpPr>
          <p:cNvPr id="448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48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159B66-9D1C-4121-8105-FCD825A452A0}" type="slidenum">
              <a:rPr lang="en-US" smtClean="0"/>
              <a:pPr/>
              <a:t>6</a:t>
            </a:fld>
            <a:endParaRPr lang="en-US" dirty="0"/>
          </a:p>
        </p:txBody>
      </p:sp>
    </p:spTree>
    <p:extLst>
      <p:ext uri="{BB962C8B-B14F-4D97-AF65-F5344CB8AC3E}">
        <p14:creationId xmlns:p14="http://schemas.microsoft.com/office/powerpoint/2010/main" val="30806912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Slide Image Placeholder 1"/>
          <p:cNvSpPr>
            <a:spLocks noGrp="1" noRot="1" noChangeAspect="1" noTextEdit="1"/>
          </p:cNvSpPr>
          <p:nvPr>
            <p:ph type="sldImg"/>
          </p:nvPr>
        </p:nvSpPr>
        <p:spPr bwMode="auto">
          <a:noFill/>
          <a:ln>
            <a:solidFill>
              <a:srgbClr val="000000"/>
            </a:solidFill>
            <a:miter lim="800000"/>
            <a:headEnd/>
            <a:tailEnd/>
          </a:ln>
        </p:spPr>
      </p:sp>
      <p:sp>
        <p:nvSpPr>
          <p:cNvPr id="4925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Discuss your state’s regulations regarding PWC operations. </a:t>
            </a:r>
          </a:p>
          <a:p>
            <a:r>
              <a:rPr lang="en-US" dirty="0"/>
              <a:t>Are added certificates needed to operate a PWC? Age?</a:t>
            </a:r>
          </a:p>
          <a:p>
            <a:r>
              <a:rPr lang="en-US" dirty="0"/>
              <a:t>PFD Required – inflatables not allowed</a:t>
            </a:r>
          </a:p>
          <a:p>
            <a:r>
              <a:rPr lang="en-US" dirty="0"/>
              <a:t>Lanyard/kill switch required </a:t>
            </a:r>
          </a:p>
          <a:p>
            <a:r>
              <a:rPr lang="en-US" dirty="0"/>
              <a:t>No night operation</a:t>
            </a:r>
          </a:p>
          <a:p>
            <a:r>
              <a:rPr lang="en-US" dirty="0"/>
              <a:t>No wake jumping close to other vessels</a:t>
            </a:r>
          </a:p>
          <a:p>
            <a:r>
              <a:rPr lang="en-US" dirty="0"/>
              <a:t>Engine safety cut-out </a:t>
            </a:r>
            <a:r>
              <a:rPr lang="en-US" b="1" dirty="0"/>
              <a:t>switch</a:t>
            </a:r>
            <a:r>
              <a:rPr lang="en-US" dirty="0"/>
              <a:t> is a device used to stop the engine in the event of the helmsperson being thrown out of their seat. It consists of a length of cord or plastic wire connected to a </a:t>
            </a:r>
            <a:r>
              <a:rPr lang="en-US" b="1" dirty="0"/>
              <a:t>kill switch</a:t>
            </a:r>
            <a:r>
              <a:rPr lang="en-US" dirty="0"/>
              <a:t> on the ignition key of the PWC .Ignition cut-off device (</a:t>
            </a:r>
            <a:r>
              <a:rPr lang="en-US" b="1" dirty="0"/>
              <a:t>kill switch</a:t>
            </a:r>
            <a:r>
              <a:rPr lang="en-US" dirty="0"/>
              <a:t>) must be attached to the PWC operator at all times when the motor is in use. </a:t>
            </a:r>
            <a:r>
              <a:rPr lang="en-US" b="1" dirty="0"/>
              <a:t>Kill switches</a:t>
            </a:r>
            <a:r>
              <a:rPr lang="en-US" dirty="0"/>
              <a:t> must operate properly.</a:t>
            </a:r>
          </a:p>
        </p:txBody>
      </p:sp>
      <p:sp>
        <p:nvSpPr>
          <p:cNvPr id="4925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197895B-7FDC-48BA-AB43-8A8A17F7F827}" type="slidenum">
              <a:rPr lang="en-US" smtClean="0"/>
              <a:pPr/>
              <a:t>60</a:t>
            </a:fld>
            <a:endParaRPr lang="en-US" dirty="0"/>
          </a:p>
        </p:txBody>
      </p:sp>
    </p:spTree>
    <p:extLst>
      <p:ext uri="{BB962C8B-B14F-4D97-AF65-F5344CB8AC3E}">
        <p14:creationId xmlns:p14="http://schemas.microsoft.com/office/powerpoint/2010/main" val="32164536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Slide Image Placeholder 1"/>
          <p:cNvSpPr>
            <a:spLocks noGrp="1" noRot="1" noChangeAspect="1" noTextEdit="1"/>
          </p:cNvSpPr>
          <p:nvPr>
            <p:ph type="sldImg"/>
          </p:nvPr>
        </p:nvSpPr>
        <p:spPr bwMode="auto">
          <a:noFill/>
          <a:ln>
            <a:solidFill>
              <a:srgbClr val="000000"/>
            </a:solidFill>
            <a:miter lim="800000"/>
            <a:headEnd/>
            <a:tailEnd/>
          </a:ln>
        </p:spPr>
      </p:sp>
      <p:sp>
        <p:nvSpPr>
          <p:cNvPr id="4935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Add your state regulations.</a:t>
            </a:r>
          </a:p>
        </p:txBody>
      </p:sp>
      <p:sp>
        <p:nvSpPr>
          <p:cNvPr id="493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FDCCE5-875E-4FDD-A265-BC49DC09CA1B}" type="slidenum">
              <a:rPr lang="en-US" smtClean="0"/>
              <a:pPr/>
              <a:t>61</a:t>
            </a:fld>
            <a:endParaRPr lang="en-US" dirty="0"/>
          </a:p>
        </p:txBody>
      </p:sp>
    </p:spTree>
    <p:extLst>
      <p:ext uri="{BB962C8B-B14F-4D97-AF65-F5344CB8AC3E}">
        <p14:creationId xmlns:p14="http://schemas.microsoft.com/office/powerpoint/2010/main" val="22581202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Slide Image Placeholder 1"/>
          <p:cNvSpPr>
            <a:spLocks noGrp="1" noRot="1" noChangeAspect="1" noTextEdit="1"/>
          </p:cNvSpPr>
          <p:nvPr>
            <p:ph type="sldImg"/>
          </p:nvPr>
        </p:nvSpPr>
        <p:spPr bwMode="auto">
          <a:noFill/>
          <a:ln>
            <a:solidFill>
              <a:srgbClr val="000000"/>
            </a:solidFill>
            <a:miter lim="800000"/>
            <a:headEnd/>
            <a:tailEnd/>
          </a:ln>
        </p:spPr>
      </p:sp>
      <p:sp>
        <p:nvSpPr>
          <p:cNvPr id="494595" name="Notes Placeholder 2"/>
          <p:cNvSpPr>
            <a:spLocks noGrp="1"/>
          </p:cNvSpPr>
          <p:nvPr>
            <p:ph type="body" idx="1"/>
          </p:nvPr>
        </p:nvSpPr>
        <p:spPr bwMode="auto">
          <a:xfrm>
            <a:off x="723900" y="4387850"/>
            <a:ext cx="5546725" cy="4154487"/>
          </a:xfrm>
          <a:noFill/>
        </p:spPr>
        <p:txBody>
          <a:bodyPr wrap="square" numCol="1" anchor="t" anchorCtr="0" compatLnSpc="1">
            <a:prstTxWarp prst="textNoShape">
              <a:avLst/>
            </a:prstTxWarp>
          </a:bodyPr>
          <a:lstStyle/>
          <a:p>
            <a:r>
              <a:rPr lang="en-US" dirty="0"/>
              <a:t>Discuss</a:t>
            </a:r>
            <a:r>
              <a:rPr lang="en-US" baseline="0" dirty="0"/>
              <a:t> your state’s regulations for towing.</a:t>
            </a:r>
          </a:p>
          <a:p>
            <a:endParaRPr lang="en-US" dirty="0"/>
          </a:p>
          <a:p>
            <a:r>
              <a:rPr lang="en-US" dirty="0"/>
              <a:t>PFD required for towed person</a:t>
            </a:r>
          </a:p>
          <a:p>
            <a:endParaRPr lang="en-US" dirty="0"/>
          </a:p>
          <a:p>
            <a:r>
              <a:rPr lang="en-US" dirty="0"/>
              <a:t>If towing from a PWC, it should be rated for at least three:</a:t>
            </a:r>
          </a:p>
          <a:p>
            <a:pPr marL="171450" indent="-171450">
              <a:buFont typeface="Arial" panose="020B0604020202020204" pitchFamily="34" charset="0"/>
              <a:buChar char="•"/>
            </a:pPr>
            <a:r>
              <a:rPr lang="en-US" dirty="0"/>
              <a:t>The operator</a:t>
            </a:r>
          </a:p>
          <a:p>
            <a:pPr marL="171450" indent="-171450">
              <a:buFont typeface="Arial" panose="020B0604020202020204" pitchFamily="34" charset="0"/>
              <a:buChar char="•"/>
            </a:pPr>
            <a:r>
              <a:rPr lang="en-US" dirty="0"/>
              <a:t>The observer</a:t>
            </a:r>
          </a:p>
          <a:p>
            <a:pPr marL="171450" indent="-171450">
              <a:buFont typeface="Arial" panose="020B0604020202020204" pitchFamily="34" charset="0"/>
              <a:buChar char="•"/>
            </a:pPr>
            <a:r>
              <a:rPr lang="en-US" dirty="0"/>
              <a:t>The </a:t>
            </a:r>
            <a:r>
              <a:rPr lang="en-US" dirty="0" err="1"/>
              <a:t>towee</a:t>
            </a:r>
            <a:r>
              <a:rPr lang="en-US" dirty="0"/>
              <a:t> for transport to and from </a:t>
            </a:r>
            <a:r>
              <a:rPr lang="en-US"/>
              <a:t>the ski area</a:t>
            </a:r>
            <a:endParaRPr lang="en-US" dirty="0"/>
          </a:p>
        </p:txBody>
      </p:sp>
      <p:sp>
        <p:nvSpPr>
          <p:cNvPr id="494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508EFC-CE19-483C-AE9D-2547E80EB999}" type="slidenum">
              <a:rPr lang="en-US" smtClean="0"/>
              <a:pPr/>
              <a:t>62</a:t>
            </a:fld>
            <a:endParaRPr lang="en-US" dirty="0"/>
          </a:p>
        </p:txBody>
      </p:sp>
    </p:spTree>
    <p:extLst>
      <p:ext uri="{BB962C8B-B14F-4D97-AF65-F5344CB8AC3E}">
        <p14:creationId xmlns:p14="http://schemas.microsoft.com/office/powerpoint/2010/main" val="32950553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Slide Image Placeholder 1"/>
          <p:cNvSpPr>
            <a:spLocks noGrp="1" noRot="1" noChangeAspect="1" noTextEdit="1"/>
          </p:cNvSpPr>
          <p:nvPr>
            <p:ph type="sldImg"/>
          </p:nvPr>
        </p:nvSpPr>
        <p:spPr bwMode="auto">
          <a:noFill/>
          <a:ln>
            <a:solidFill>
              <a:srgbClr val="000000"/>
            </a:solidFill>
            <a:miter lim="800000"/>
            <a:headEnd/>
            <a:tailEnd/>
          </a:ln>
        </p:spPr>
      </p:sp>
      <p:sp>
        <p:nvSpPr>
          <p:cNvPr id="4956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No skiing between  sunset and sunrise?</a:t>
            </a:r>
          </a:p>
          <a:p>
            <a:r>
              <a:rPr lang="en-US" dirty="0"/>
              <a:t>Observer required?</a:t>
            </a:r>
          </a:p>
          <a:p>
            <a:r>
              <a:rPr lang="en-US" dirty="0"/>
              <a:t>Required to have a “skier down” flag?</a:t>
            </a:r>
          </a:p>
          <a:p>
            <a:endParaRPr lang="en-US" dirty="0"/>
          </a:p>
        </p:txBody>
      </p:sp>
      <p:sp>
        <p:nvSpPr>
          <p:cNvPr id="495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F7C44C-2C96-41FF-9BF7-564E7C67F706}" type="slidenum">
              <a:rPr lang="en-US" smtClean="0"/>
              <a:pPr/>
              <a:t>63</a:t>
            </a:fld>
            <a:endParaRPr lang="en-US" dirty="0"/>
          </a:p>
        </p:txBody>
      </p:sp>
    </p:spTree>
    <p:extLst>
      <p:ext uri="{BB962C8B-B14F-4D97-AF65-F5344CB8AC3E}">
        <p14:creationId xmlns:p14="http://schemas.microsoft.com/office/powerpoint/2010/main" val="22430754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Slide Image Placeholder 1"/>
          <p:cNvSpPr>
            <a:spLocks noGrp="1" noRot="1" noChangeAspect="1" noTextEdit="1"/>
          </p:cNvSpPr>
          <p:nvPr>
            <p:ph type="sldImg"/>
          </p:nvPr>
        </p:nvSpPr>
        <p:spPr bwMode="auto">
          <a:noFill/>
          <a:ln>
            <a:solidFill>
              <a:srgbClr val="000000"/>
            </a:solidFill>
            <a:miter lim="800000"/>
            <a:headEnd/>
            <a:tailEnd/>
          </a:ln>
        </p:spPr>
      </p:sp>
      <p:sp>
        <p:nvSpPr>
          <p:cNvPr id="496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dirty="0"/>
              <a:t>Discuss:</a:t>
            </a:r>
          </a:p>
          <a:p>
            <a:pPr lvl="1" eaLnBrk="1" hangingPunct="1">
              <a:buFontTx/>
              <a:buChar char="•"/>
            </a:pPr>
            <a:r>
              <a:rPr lang="en-US" dirty="0"/>
              <a:t> Up to $10,000 fine</a:t>
            </a:r>
          </a:p>
          <a:p>
            <a:pPr lvl="1" eaLnBrk="1" hangingPunct="1">
              <a:buFontTx/>
              <a:buChar char="•"/>
            </a:pPr>
            <a:r>
              <a:rPr lang="en-US" dirty="0"/>
              <a:t> Boats 26’ and up must have pollution placard</a:t>
            </a:r>
          </a:p>
          <a:p>
            <a:pPr lvl="1" eaLnBrk="1" hangingPunct="1">
              <a:buFontTx/>
              <a:buChar char="•"/>
            </a:pPr>
            <a:endParaRPr lang="en-US" dirty="0"/>
          </a:p>
          <a:p>
            <a:r>
              <a:rPr lang="en-US" b="1" dirty="0"/>
              <a:t>On the water, trash can quickly become marine debris. Marine debris is any manufactured item that ends up as trash in our oceans, lakes, or inland waterways.</a:t>
            </a:r>
          </a:p>
          <a:p>
            <a:r>
              <a:rPr lang="en-US" dirty="0"/>
              <a:t>More than an eyesore, trash in the ocean is one of the world's most pervasive pollution problems. It sickens and kills marine animals and birds. It also undermines economies based on tourism and fisheries. While as much as 80 percent of marine debris is said to come from land-based activities, as boaters, we need to do our part.</a:t>
            </a:r>
          </a:p>
          <a:p>
            <a:pPr lvl="1" eaLnBrk="1" hangingPunct="1">
              <a:buFontTx/>
              <a:buChar char="•"/>
            </a:pPr>
            <a:endParaRPr lang="en-US" dirty="0"/>
          </a:p>
          <a:p>
            <a:endParaRPr lang="en-US" dirty="0"/>
          </a:p>
        </p:txBody>
      </p:sp>
      <p:sp>
        <p:nvSpPr>
          <p:cNvPr id="496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5E4420-66C6-4AFD-9251-F42C2BB58E83}" type="slidenum">
              <a:rPr lang="en-US" smtClean="0"/>
              <a:pPr/>
              <a:t>64</a:t>
            </a:fld>
            <a:endParaRPr lang="en-US" dirty="0"/>
          </a:p>
        </p:txBody>
      </p:sp>
    </p:spTree>
    <p:extLst>
      <p:ext uri="{BB962C8B-B14F-4D97-AF65-F5344CB8AC3E}">
        <p14:creationId xmlns:p14="http://schemas.microsoft.com/office/powerpoint/2010/main" val="37130896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Slide Image Placeholder 1"/>
          <p:cNvSpPr>
            <a:spLocks noGrp="1" noRot="1" noChangeAspect="1" noTextEdit="1"/>
          </p:cNvSpPr>
          <p:nvPr>
            <p:ph type="sldImg"/>
          </p:nvPr>
        </p:nvSpPr>
        <p:spPr bwMode="auto">
          <a:noFill/>
          <a:ln>
            <a:solidFill>
              <a:srgbClr val="000000"/>
            </a:solidFill>
            <a:miter lim="800000"/>
            <a:headEnd/>
            <a:tailEnd/>
          </a:ln>
        </p:spPr>
      </p:sp>
      <p:sp>
        <p:nvSpPr>
          <p:cNvPr id="497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dirty="0"/>
              <a:t>Installed toilets must be Coast Guard certified </a:t>
            </a:r>
          </a:p>
          <a:p>
            <a:pPr eaLnBrk="1" hangingPunct="1"/>
            <a:r>
              <a:rPr lang="en-US" altLang="en-US" dirty="0"/>
              <a:t>Type I, II, or III </a:t>
            </a:r>
          </a:p>
          <a:p>
            <a:pPr eaLnBrk="1" hangingPunct="1"/>
            <a:r>
              <a:rPr lang="en-US" altLang="en-US" dirty="0"/>
              <a:t>“Y” valve must be secured</a:t>
            </a:r>
          </a:p>
          <a:p>
            <a:pPr eaLnBrk="1" hangingPunct="1"/>
            <a:endParaRPr lang="en-US" altLang="en-US" dirty="0"/>
          </a:p>
          <a:p>
            <a:pPr eaLnBrk="1" hangingPunct="1"/>
            <a:r>
              <a:rPr lang="en-US" altLang="en-US" dirty="0">
                <a:latin typeface="Arial" panose="020B0604020202020204" pitchFamily="34" charset="0"/>
              </a:rPr>
              <a:t>When operating a vessel on a body of water where the discharge of treated or untreated sewage is prohibited the operator must secure the device in a manner which prevents any discharge. Some acceptable methods are: padlocking overboard discharge valves in the closed position, using non releasable wire tie to hold overboard discharge valves in the closed position, closing overboard discharge valves and removing the handle, locking the door, with padlock or </a:t>
            </a:r>
            <a:r>
              <a:rPr lang="en-US" altLang="en-US" dirty="0" err="1">
                <a:latin typeface="Arial" panose="020B0604020202020204" pitchFamily="34" charset="0"/>
              </a:rPr>
              <a:t>keylock</a:t>
            </a:r>
            <a:r>
              <a:rPr lang="en-US" altLang="en-US" dirty="0">
                <a:latin typeface="Arial" panose="020B0604020202020204" pitchFamily="34" charset="0"/>
              </a:rPr>
              <a:t>, to the space enclosing the toilets </a:t>
            </a:r>
          </a:p>
          <a:p>
            <a:pPr eaLnBrk="1" hangingPunct="1"/>
            <a:r>
              <a:rPr lang="en-US" altLang="en-US" dirty="0"/>
              <a:t>  	</a:t>
            </a:r>
          </a:p>
          <a:p>
            <a:pPr eaLnBrk="1" hangingPunct="1"/>
            <a:r>
              <a:rPr lang="en-US" altLang="en-US" dirty="0"/>
              <a:t>Look for pump out station symbol</a:t>
            </a:r>
          </a:p>
          <a:p>
            <a:pPr eaLnBrk="1" hangingPunct="1"/>
            <a:r>
              <a:rPr lang="en-US" altLang="en-US" dirty="0"/>
              <a:t>No sewage dumped overboard</a:t>
            </a:r>
          </a:p>
          <a:p>
            <a:pPr eaLnBrk="1" hangingPunct="1"/>
            <a:r>
              <a:rPr lang="en-US" altLang="en-US" dirty="0"/>
              <a:t>MSD are required on installed toilets that do not have holding tanks</a:t>
            </a:r>
          </a:p>
          <a:p>
            <a:endParaRPr lang="en-US" dirty="0"/>
          </a:p>
        </p:txBody>
      </p:sp>
      <p:sp>
        <p:nvSpPr>
          <p:cNvPr id="497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0B28EE-EB53-4699-9087-BB56D7815B94}" type="slidenum">
              <a:rPr lang="en-US" smtClean="0"/>
              <a:pPr/>
              <a:t>65</a:t>
            </a:fld>
            <a:endParaRPr lang="en-US" dirty="0"/>
          </a:p>
        </p:txBody>
      </p:sp>
    </p:spTree>
    <p:extLst>
      <p:ext uri="{BB962C8B-B14F-4D97-AF65-F5344CB8AC3E}">
        <p14:creationId xmlns:p14="http://schemas.microsoft.com/office/powerpoint/2010/main" val="26067709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Slide Image Placeholder 1"/>
          <p:cNvSpPr>
            <a:spLocks noGrp="1" noRot="1" noChangeAspect="1" noTextEdit="1"/>
          </p:cNvSpPr>
          <p:nvPr>
            <p:ph type="sldImg"/>
          </p:nvPr>
        </p:nvSpPr>
        <p:spPr bwMode="auto">
          <a:noFill/>
          <a:ln>
            <a:solidFill>
              <a:srgbClr val="000000"/>
            </a:solidFill>
            <a:miter lim="800000"/>
            <a:headEnd/>
            <a:tailEnd/>
          </a:ln>
        </p:spPr>
      </p:sp>
      <p:sp>
        <p:nvSpPr>
          <p:cNvPr id="4986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98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3B8806-BC94-48DC-A018-C4D3785A4768}" type="slidenum">
              <a:rPr lang="en-US" smtClean="0"/>
              <a:pPr/>
              <a:t>66</a:t>
            </a:fld>
            <a:endParaRPr lang="en-US" dirty="0"/>
          </a:p>
        </p:txBody>
      </p:sp>
    </p:spTree>
    <p:extLst>
      <p:ext uri="{BB962C8B-B14F-4D97-AF65-F5344CB8AC3E}">
        <p14:creationId xmlns:p14="http://schemas.microsoft.com/office/powerpoint/2010/main" val="38042613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5E09168-5DC6-47A2-9ABB-A484E992F31E}" type="slidenum">
              <a:rPr lang="en-US" smtClean="0"/>
              <a:pPr/>
              <a:t>67</a:t>
            </a:fld>
            <a:endParaRPr lang="en-US" dirty="0"/>
          </a:p>
        </p:txBody>
      </p:sp>
      <p:sp>
        <p:nvSpPr>
          <p:cNvPr id="499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9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defRPr/>
            </a:pPr>
            <a:r>
              <a:rPr lang="en-US" dirty="0"/>
              <a:t>No sewage dumped overboard &lt; 3 miles</a:t>
            </a:r>
          </a:p>
          <a:p>
            <a:pPr eaLnBrk="1" hangingPunct="1">
              <a:defRPr/>
            </a:pPr>
            <a:r>
              <a:rPr lang="en-US" dirty="0"/>
              <a:t>No untreated garbage dumped overboard</a:t>
            </a:r>
          </a:p>
          <a:p>
            <a:pPr eaLnBrk="1" hangingPunct="1">
              <a:defRPr/>
            </a:pPr>
            <a:r>
              <a:rPr lang="en-US" dirty="0"/>
              <a:t>Garbage Record Book reqd. Boats 40ft &amp; &gt;</a:t>
            </a:r>
          </a:p>
          <a:p>
            <a:pPr eaLnBrk="1" hangingPunct="1">
              <a:defRPr/>
            </a:pPr>
            <a:r>
              <a:rPr lang="en-US" dirty="0" err="1"/>
              <a:t>MARPOL</a:t>
            </a:r>
            <a:r>
              <a:rPr lang="en-US" dirty="0"/>
              <a:t> placard reqd. boats 26ft &amp; &gt;</a:t>
            </a:r>
          </a:p>
          <a:p>
            <a:pPr eaLnBrk="1" hangingPunct="1">
              <a:defRPr/>
            </a:pPr>
            <a:r>
              <a:rPr lang="en-US" dirty="0"/>
              <a:t>Placard summarizes  </a:t>
            </a:r>
            <a:r>
              <a:rPr lang="en-US" dirty="0" err="1"/>
              <a:t>MARPOL</a:t>
            </a:r>
            <a:r>
              <a:rPr lang="en-US" dirty="0"/>
              <a:t> garbage requirements </a:t>
            </a:r>
          </a:p>
          <a:p>
            <a:endParaRPr lang="en-US" dirty="0"/>
          </a:p>
        </p:txBody>
      </p:sp>
    </p:spTree>
    <p:extLst>
      <p:ext uri="{BB962C8B-B14F-4D97-AF65-F5344CB8AC3E}">
        <p14:creationId xmlns:p14="http://schemas.microsoft.com/office/powerpoint/2010/main" val="18127870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416EC8A-CDF6-405C-BF9D-518D5AA03ED4}" type="slidenum">
              <a:rPr lang="en-US" smtClean="0"/>
              <a:pPr/>
              <a:t>68</a:t>
            </a:fld>
            <a:endParaRPr lang="en-US" dirty="0"/>
          </a:p>
        </p:txBody>
      </p:sp>
      <p:sp>
        <p:nvSpPr>
          <p:cNvPr id="500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07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1" eaLnBrk="1" hangingPunct="1">
              <a:buFontTx/>
              <a:buChar char="•"/>
            </a:pPr>
            <a:r>
              <a:rPr lang="en-US" altLang="en-US" dirty="0">
                <a:latin typeface="Arial" panose="020B0604020202020204" pitchFamily="34" charset="0"/>
              </a:rPr>
              <a:t>Federal Requirements</a:t>
            </a:r>
          </a:p>
          <a:p>
            <a:pPr lvl="1" eaLnBrk="1" hangingPunct="1">
              <a:buFontTx/>
              <a:buChar char="•"/>
            </a:pPr>
            <a:r>
              <a:rPr lang="en-US" altLang="en-US" dirty="0">
                <a:latin typeface="Arial" panose="020B0604020202020204" pitchFamily="34" charset="0"/>
              </a:rPr>
              <a:t> Boats 26</a:t>
            </a:r>
            <a:r>
              <a:rPr lang="ja-JP" altLang="en-US" dirty="0">
                <a:latin typeface="Arial" panose="020B0604020202020204" pitchFamily="34" charset="0"/>
              </a:rPr>
              <a:t>’</a:t>
            </a:r>
            <a:r>
              <a:rPr lang="en-US" altLang="ja-JP" dirty="0">
                <a:latin typeface="Arial" panose="020B0604020202020204" pitchFamily="34" charset="0"/>
              </a:rPr>
              <a:t> and up must display this placard</a:t>
            </a:r>
          </a:p>
          <a:p>
            <a:pPr lvl="1" eaLnBrk="1" hangingPunct="1">
              <a:buFontTx/>
              <a:buChar char="•"/>
            </a:pPr>
            <a:endParaRPr lang="en-US" altLang="ja-JP" dirty="0">
              <a:latin typeface="Arial" panose="020B0604020202020204" pitchFamily="34" charset="0"/>
            </a:endParaRPr>
          </a:p>
          <a:p>
            <a:pPr eaLnBrk="1" hangingPunct="1">
              <a:buFontTx/>
              <a:buChar char="•"/>
            </a:pPr>
            <a:r>
              <a:rPr lang="en-US" dirty="0"/>
              <a:t>Under federal law, it is </a:t>
            </a:r>
            <a:r>
              <a:rPr lang="en-US" b="1" dirty="0"/>
              <a:t>illegal</a:t>
            </a:r>
            <a:r>
              <a:rPr lang="en-US" dirty="0"/>
              <a:t> to toss </a:t>
            </a:r>
            <a:r>
              <a:rPr lang="en-US" b="1" dirty="0"/>
              <a:t>ANY</a:t>
            </a:r>
            <a:r>
              <a:rPr lang="en-US" dirty="0"/>
              <a:t> garbage from a boat while you are anywhere in lakes, rivers, bays, sounds, and offshore in the ocean less than 3 miles. </a:t>
            </a:r>
          </a:p>
          <a:p>
            <a:pPr eaLnBrk="1" hangingPunct="1">
              <a:buFontTx/>
              <a:buChar char="•"/>
            </a:pPr>
            <a:endParaRPr lang="en-US" altLang="ja-JP" dirty="0">
              <a:latin typeface="Arial" panose="020B0604020202020204" pitchFamily="34" charset="0"/>
            </a:endParaRPr>
          </a:p>
          <a:p>
            <a:pPr eaLnBrk="1" hangingPunct="1">
              <a:buFontTx/>
              <a:buChar char="•"/>
            </a:pPr>
            <a:r>
              <a:rPr lang="en-US" dirty="0"/>
              <a:t> All boats 26 </a:t>
            </a:r>
            <a:r>
              <a:rPr lang="en-US" dirty="0" err="1"/>
              <a:t>ft</a:t>
            </a:r>
            <a:r>
              <a:rPr lang="en-US" dirty="0"/>
              <a:t> or more in length must have a written garbage placard  "prominently posted" to remind you and your crew what can be thrown overboard and what can't. The placards must be permanently attached, be made of durable material, and must be at least 4X9 inches in size. Placards can be found at your local boating retail store.</a:t>
            </a:r>
          </a:p>
          <a:p>
            <a:pPr eaLnBrk="1" hangingPunct="1">
              <a:buFontTx/>
              <a:buChar char="•"/>
            </a:pPr>
            <a:r>
              <a:rPr lang="en-US" dirty="0"/>
              <a:t>Violations may result in civil penalties up to $25,000, a fine of up to $250,000 for an individual or up to $500,000 for an organization and/or a prison sentence of up to 6 years. State anti-littering laws may also apply on your boating waters.</a:t>
            </a:r>
            <a:endParaRPr lang="en-US" altLang="ja-JP" dirty="0">
              <a:latin typeface="Arial" panose="020B0604020202020204" pitchFamily="34" charset="0"/>
            </a:endParaRPr>
          </a:p>
          <a:p>
            <a:endParaRPr lang="en-US" dirty="0"/>
          </a:p>
        </p:txBody>
      </p:sp>
    </p:spTree>
    <p:extLst>
      <p:ext uri="{BB962C8B-B14F-4D97-AF65-F5344CB8AC3E}">
        <p14:creationId xmlns:p14="http://schemas.microsoft.com/office/powerpoint/2010/main" val="33340048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Slide Image Placeholder 1"/>
          <p:cNvSpPr>
            <a:spLocks noGrp="1" noRot="1" noChangeAspect="1" noTextEdit="1"/>
          </p:cNvSpPr>
          <p:nvPr>
            <p:ph type="sldImg"/>
          </p:nvPr>
        </p:nvSpPr>
        <p:spPr bwMode="auto">
          <a:noFill/>
          <a:ln>
            <a:solidFill>
              <a:srgbClr val="000000"/>
            </a:solidFill>
            <a:miter lim="800000"/>
            <a:headEnd/>
            <a:tailEnd/>
          </a:ln>
        </p:spPr>
      </p:sp>
      <p:sp>
        <p:nvSpPr>
          <p:cNvPr id="501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dirty="0"/>
              <a:t>Oil Pollution Act</a:t>
            </a:r>
          </a:p>
          <a:p>
            <a:pPr eaLnBrk="1" hangingPunct="1"/>
            <a:r>
              <a:rPr lang="en-US" altLang="en-US" dirty="0"/>
              <a:t>Discharge of Oil Placard</a:t>
            </a:r>
          </a:p>
          <a:p>
            <a:pPr eaLnBrk="1" hangingPunct="1"/>
            <a:endParaRPr lang="en-US" altLang="en-US" dirty="0"/>
          </a:p>
          <a:p>
            <a:pPr eaLnBrk="1" hangingPunct="1">
              <a:buFontTx/>
              <a:buChar char="•"/>
            </a:pPr>
            <a:r>
              <a:rPr lang="en-US" altLang="en-US" dirty="0">
                <a:latin typeface="Arial" panose="020B0604020202020204" pitchFamily="34" charset="0"/>
              </a:rPr>
              <a:t>Up to $10,000 fine</a:t>
            </a:r>
          </a:p>
          <a:p>
            <a:pPr eaLnBrk="1" hangingPunct="1">
              <a:buFontTx/>
              <a:buChar char="•"/>
            </a:pPr>
            <a:r>
              <a:rPr lang="en-US" altLang="en-US" dirty="0">
                <a:latin typeface="Arial" panose="020B0604020202020204" pitchFamily="34" charset="0"/>
              </a:rPr>
              <a:t> Boats 26</a:t>
            </a:r>
            <a:r>
              <a:rPr lang="ja-JP" altLang="en-US" dirty="0">
                <a:latin typeface="Arial" panose="020B0604020202020204" pitchFamily="34" charset="0"/>
              </a:rPr>
              <a:t>’</a:t>
            </a:r>
            <a:r>
              <a:rPr lang="en-US" altLang="ja-JP" dirty="0">
                <a:latin typeface="Arial" panose="020B0604020202020204" pitchFamily="34" charset="0"/>
              </a:rPr>
              <a:t> and up must have pollution placard</a:t>
            </a:r>
          </a:p>
          <a:p>
            <a:pPr eaLnBrk="1" hangingPunct="1"/>
            <a:endParaRPr lang="en-US" altLang="en-US" dirty="0"/>
          </a:p>
          <a:p>
            <a:endParaRPr lang="en-US" dirty="0"/>
          </a:p>
        </p:txBody>
      </p:sp>
      <p:sp>
        <p:nvSpPr>
          <p:cNvPr id="501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854269-B19A-46F7-ABC4-67EE4AD2FFB0}" type="slidenum">
              <a:rPr lang="en-US" smtClean="0"/>
              <a:pPr/>
              <a:t>69</a:t>
            </a:fld>
            <a:endParaRPr lang="en-US" dirty="0"/>
          </a:p>
        </p:txBody>
      </p:sp>
    </p:spTree>
    <p:extLst>
      <p:ext uri="{BB962C8B-B14F-4D97-AF65-F5344CB8AC3E}">
        <p14:creationId xmlns:p14="http://schemas.microsoft.com/office/powerpoint/2010/main" val="510004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Slide Image Placeholder 1"/>
          <p:cNvSpPr>
            <a:spLocks noGrp="1" noRot="1" noChangeAspect="1" noTextEdit="1"/>
          </p:cNvSpPr>
          <p:nvPr>
            <p:ph type="sldImg"/>
          </p:nvPr>
        </p:nvSpPr>
        <p:spPr bwMode="auto">
          <a:noFill/>
          <a:ln>
            <a:solidFill>
              <a:srgbClr val="000000"/>
            </a:solidFill>
            <a:miter lim="800000"/>
            <a:headEnd/>
            <a:tailEnd/>
          </a:ln>
        </p:spPr>
      </p:sp>
      <p:sp>
        <p:nvSpPr>
          <p:cNvPr id="449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49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9C811A-9F8E-42C0-801C-652C892CF866}" type="slidenum">
              <a:rPr lang="en-US" smtClean="0"/>
              <a:pPr/>
              <a:t>7</a:t>
            </a:fld>
            <a:endParaRPr lang="en-US" dirty="0"/>
          </a:p>
        </p:txBody>
      </p:sp>
    </p:spTree>
    <p:extLst>
      <p:ext uri="{BB962C8B-B14F-4D97-AF65-F5344CB8AC3E}">
        <p14:creationId xmlns:p14="http://schemas.microsoft.com/office/powerpoint/2010/main" val="36330215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Slide Image Placeholder 1"/>
          <p:cNvSpPr>
            <a:spLocks noGrp="1" noRot="1" noChangeAspect="1" noTextEdit="1"/>
          </p:cNvSpPr>
          <p:nvPr>
            <p:ph type="sldImg"/>
          </p:nvPr>
        </p:nvSpPr>
        <p:spPr bwMode="auto">
          <a:noFill/>
          <a:ln>
            <a:solidFill>
              <a:srgbClr val="000000"/>
            </a:solidFill>
            <a:miter lim="800000"/>
            <a:headEnd/>
            <a:tailEnd/>
          </a:ln>
        </p:spPr>
      </p:sp>
      <p:sp>
        <p:nvSpPr>
          <p:cNvPr id="502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5027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4753DA-D31B-4390-84C8-6C706270D438}" type="slidenum">
              <a:rPr lang="en-US" smtClean="0"/>
              <a:pPr/>
              <a:t>70</a:t>
            </a:fld>
            <a:endParaRPr lang="en-US" dirty="0"/>
          </a:p>
        </p:txBody>
      </p:sp>
    </p:spTree>
    <p:extLst>
      <p:ext uri="{BB962C8B-B14F-4D97-AF65-F5344CB8AC3E}">
        <p14:creationId xmlns:p14="http://schemas.microsoft.com/office/powerpoint/2010/main" val="212324313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CD789A3-CABC-4D56-A71F-D87F09BC5AA2}" type="slidenum">
              <a:rPr lang="en-US" smtClean="0"/>
              <a:pPr/>
              <a:t>71</a:t>
            </a:fld>
            <a:endParaRPr lang="en-US" dirty="0"/>
          </a:p>
        </p:txBody>
      </p:sp>
      <p:sp>
        <p:nvSpPr>
          <p:cNvPr id="5038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381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Discharge of Oil Prohibited </a:t>
            </a:r>
          </a:p>
          <a:p>
            <a:r>
              <a:rPr lang="en-US" dirty="0"/>
              <a:t>The Federal Water Pollution Control Act prohibits the discharge of oil or oily waste upon or into any navigable waters of the United States . This prohibition includes any discharge that causes a film or discoloration of the surface of the water, or causes a sludge or emulsion beneath the surface of the water . </a:t>
            </a:r>
          </a:p>
          <a:p>
            <a:r>
              <a:rPr lang="en-US" dirty="0"/>
              <a:t>Violators are subject to substantial civil and/or criminal sanctions, including fines and imprisonment .</a:t>
            </a:r>
          </a:p>
          <a:p>
            <a:endParaRPr lang="en-US" dirty="0"/>
          </a:p>
        </p:txBody>
      </p:sp>
    </p:spTree>
    <p:extLst>
      <p:ext uri="{BB962C8B-B14F-4D97-AF65-F5344CB8AC3E}">
        <p14:creationId xmlns:p14="http://schemas.microsoft.com/office/powerpoint/2010/main" val="265040977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A6BFD9-EE9F-42EF-9124-5CBCEBEC0489}" type="slidenum">
              <a:rPr lang="en-US" smtClean="0"/>
              <a:pPr/>
              <a:t>72</a:t>
            </a:fld>
            <a:endParaRPr lang="en-US" dirty="0"/>
          </a:p>
        </p:txBody>
      </p:sp>
      <p:sp>
        <p:nvSpPr>
          <p:cNvPr id="5048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483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dirty="0">
                <a:latin typeface="Arial" panose="020B0604020202020204" pitchFamily="34" charset="0"/>
              </a:rPr>
              <a:t>Does this mean boats under 40</a:t>
            </a:r>
            <a:r>
              <a:rPr lang="ja-JP" altLang="en-US" dirty="0">
                <a:latin typeface="Arial" panose="020B0604020202020204" pitchFamily="34" charset="0"/>
              </a:rPr>
              <a:t>’</a:t>
            </a:r>
            <a:r>
              <a:rPr lang="en-US" altLang="ja-JP" dirty="0">
                <a:latin typeface="Arial" panose="020B0604020202020204" pitchFamily="34" charset="0"/>
              </a:rPr>
              <a:t> are exempt from waste management?</a:t>
            </a:r>
          </a:p>
          <a:p>
            <a:endParaRPr lang="en-US" dirty="0"/>
          </a:p>
        </p:txBody>
      </p:sp>
    </p:spTree>
    <p:extLst>
      <p:ext uri="{BB962C8B-B14F-4D97-AF65-F5344CB8AC3E}">
        <p14:creationId xmlns:p14="http://schemas.microsoft.com/office/powerpoint/2010/main" val="17658059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Slide Image Placeholder 1"/>
          <p:cNvSpPr>
            <a:spLocks noGrp="1" noRot="1" noChangeAspect="1" noTextEdit="1"/>
          </p:cNvSpPr>
          <p:nvPr>
            <p:ph type="sldImg"/>
          </p:nvPr>
        </p:nvSpPr>
        <p:spPr bwMode="auto">
          <a:noFill/>
          <a:ln>
            <a:solidFill>
              <a:srgbClr val="000000"/>
            </a:solidFill>
            <a:miter lim="800000"/>
            <a:headEnd/>
            <a:tailEnd/>
          </a:ln>
        </p:spPr>
      </p:sp>
      <p:sp>
        <p:nvSpPr>
          <p:cNvPr id="5058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What are your state’s requirements?</a:t>
            </a:r>
            <a:r>
              <a:rPr lang="en-US" baseline="0" dirty="0"/>
              <a:t>  What nuisance species are particularly a problem in your state?</a:t>
            </a:r>
          </a:p>
          <a:p>
            <a:r>
              <a:rPr lang="en-US" dirty="0"/>
              <a:t>Aquatic </a:t>
            </a:r>
            <a:r>
              <a:rPr lang="en-US" b="1" dirty="0"/>
              <a:t>nuisance species</a:t>
            </a:r>
            <a:r>
              <a:rPr lang="en-US" dirty="0"/>
              <a:t> are organisms that disrupt the ecological stability of infested inland (e.g., rivers and lakes), estuarine or </a:t>
            </a:r>
            <a:r>
              <a:rPr lang="en-US" b="1" dirty="0"/>
              <a:t>marine</a:t>
            </a:r>
            <a:r>
              <a:rPr lang="en-US" dirty="0"/>
              <a:t> waters. Beyond doing ecological damage, the infestation may impair the recreational, commercial and agricultural uses of the water body</a:t>
            </a:r>
          </a:p>
          <a:p>
            <a:r>
              <a:rPr lang="en-US" dirty="0"/>
              <a:t>Aquatic </a:t>
            </a:r>
            <a:r>
              <a:rPr lang="en-US" b="1" dirty="0"/>
              <a:t>nuisance</a:t>
            </a:r>
            <a:r>
              <a:rPr lang="en-US" dirty="0"/>
              <a:t> (or invasive) </a:t>
            </a:r>
            <a:r>
              <a:rPr lang="en-US" b="1" dirty="0"/>
              <a:t>species</a:t>
            </a:r>
            <a:r>
              <a:rPr lang="en-US" dirty="0"/>
              <a:t> (</a:t>
            </a:r>
            <a:r>
              <a:rPr lang="en-US" dirty="0" err="1"/>
              <a:t>ANS</a:t>
            </a:r>
            <a:r>
              <a:rPr lang="en-US" dirty="0"/>
              <a:t>) are nonindigenous </a:t>
            </a:r>
            <a:r>
              <a:rPr lang="en-US" b="1" dirty="0"/>
              <a:t>species</a:t>
            </a:r>
            <a:r>
              <a:rPr lang="en-US" dirty="0"/>
              <a:t> that threaten the diversity or abundance of native </a:t>
            </a:r>
            <a:r>
              <a:rPr lang="en-US" b="1" dirty="0"/>
              <a:t>species</a:t>
            </a:r>
            <a:r>
              <a:rPr lang="en-US" dirty="0"/>
              <a:t> or the ecological stability of infested waters, or commercial, agricultural, </a:t>
            </a:r>
            <a:r>
              <a:rPr lang="en-US" dirty="0" err="1"/>
              <a:t>aquacultural</a:t>
            </a:r>
            <a:r>
              <a:rPr lang="en-US" dirty="0"/>
              <a:t> or recreational activities dependent on such waters.</a:t>
            </a:r>
            <a:endParaRPr lang="en-US" baseline="0" dirty="0"/>
          </a:p>
          <a:p>
            <a:endParaRPr lang="en-US" dirty="0"/>
          </a:p>
        </p:txBody>
      </p:sp>
      <p:sp>
        <p:nvSpPr>
          <p:cNvPr id="5058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336C11-A806-48F3-AB52-AEEC826A979D}" type="slidenum">
              <a:rPr lang="en-US" smtClean="0"/>
              <a:pPr/>
              <a:t>73</a:t>
            </a:fld>
            <a:endParaRPr lang="en-US" dirty="0"/>
          </a:p>
        </p:txBody>
      </p:sp>
    </p:spTree>
    <p:extLst>
      <p:ext uri="{BB962C8B-B14F-4D97-AF65-F5344CB8AC3E}">
        <p14:creationId xmlns:p14="http://schemas.microsoft.com/office/powerpoint/2010/main" val="13819592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Slide Image Placeholder 1"/>
          <p:cNvSpPr>
            <a:spLocks noGrp="1" noRot="1" noChangeAspect="1" noTextEdit="1"/>
          </p:cNvSpPr>
          <p:nvPr>
            <p:ph type="sldImg"/>
          </p:nvPr>
        </p:nvSpPr>
        <p:spPr bwMode="auto">
          <a:noFill/>
          <a:ln>
            <a:solidFill>
              <a:srgbClr val="000000"/>
            </a:solidFill>
            <a:miter lim="800000"/>
            <a:headEnd/>
            <a:tailEnd/>
          </a:ln>
        </p:spPr>
      </p:sp>
      <p:sp>
        <p:nvSpPr>
          <p:cNvPr id="506883"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US" dirty="0"/>
              <a:t>Here's what you can do to prevent spreading aquatic nuisance species. </a:t>
            </a:r>
          </a:p>
          <a:p>
            <a:r>
              <a:rPr lang="en-US" dirty="0"/>
              <a:t>Inspect your boat and trailer, removing any nuisance species (including zebra mussels and </a:t>
            </a:r>
            <a:r>
              <a:rPr lang="en-US" dirty="0" err="1"/>
              <a:t>eurasian</a:t>
            </a:r>
            <a:r>
              <a:rPr lang="en-US" dirty="0"/>
              <a:t> watermilfoil) you see before leaving the area.</a:t>
            </a:r>
          </a:p>
          <a:p>
            <a:r>
              <a:rPr lang="en-US" dirty="0"/>
              <a:t>Drain your motor, live well, and bilge on land before leaving the area.</a:t>
            </a:r>
          </a:p>
          <a:p>
            <a:r>
              <a:rPr lang="en-US" dirty="0"/>
              <a:t>Empty your bait bucket on land before leaving the area. </a:t>
            </a:r>
          </a:p>
          <a:p>
            <a:r>
              <a:rPr lang="en-US" dirty="0"/>
              <a:t>Never release live bait into a body of water or release aquatic animals from one body of water into another.</a:t>
            </a:r>
          </a:p>
          <a:p>
            <a:r>
              <a:rPr lang="en-US" dirty="0"/>
              <a:t>Rinse your boat, trailer, and equipment. It is best to use high-pressure, hot water. A garden hose will work if no other option is available.</a:t>
            </a:r>
          </a:p>
          <a:p>
            <a:r>
              <a:rPr lang="en-US" dirty="0"/>
              <a:t>Air dry your boat and equipment for as long as possible. Five days is optimal.</a:t>
            </a:r>
          </a:p>
          <a:p>
            <a:r>
              <a:rPr lang="en-US" dirty="0"/>
              <a:t>Flush the engine's cooling system with hot water.</a:t>
            </a:r>
          </a:p>
          <a:p>
            <a:r>
              <a:rPr lang="en-US" dirty="0"/>
              <a:t>Apply antifouling materials such as paint and films to boat hulls, trim tabs, water ports, transducers, and swimming platforms to discourage zebra mussel attachment.</a:t>
            </a:r>
          </a:p>
          <a:p>
            <a:r>
              <a:rPr lang="en-US" dirty="0"/>
              <a:t>Paddlecraft:</a:t>
            </a:r>
          </a:p>
          <a:p>
            <a:r>
              <a:rPr lang="en-US" dirty="0"/>
              <a:t>Inspect your paddlecraft before leaving a body of water. ... </a:t>
            </a:r>
          </a:p>
          <a:p>
            <a:r>
              <a:rPr lang="en-US" dirty="0"/>
              <a:t>Rinse your </a:t>
            </a:r>
            <a:r>
              <a:rPr lang="en-US" dirty="0" err="1"/>
              <a:t>paddlecraft's</a:t>
            </a:r>
            <a:r>
              <a:rPr lang="en-US" dirty="0"/>
              <a:t> hull and equipment before moving from one body of water to another.</a:t>
            </a:r>
          </a:p>
          <a:p>
            <a:r>
              <a:rPr lang="en-US" dirty="0"/>
              <a:t>Empty your bait bucket on land. ... </a:t>
            </a:r>
          </a:p>
          <a:p>
            <a:r>
              <a:rPr lang="en-US" dirty="0"/>
              <a:t>Use plain water or non-phosphate detergents to clean your paddlecraft. ... </a:t>
            </a:r>
          </a:p>
          <a:p>
            <a:r>
              <a:rPr lang="en-US" dirty="0"/>
              <a:t>Air-dry your craft and equipment for as long as possible.</a:t>
            </a:r>
          </a:p>
          <a:p>
            <a:endParaRPr lang="en-US" dirty="0"/>
          </a:p>
          <a:p>
            <a:endParaRPr lang="en-US" dirty="0"/>
          </a:p>
        </p:txBody>
      </p:sp>
      <p:sp>
        <p:nvSpPr>
          <p:cNvPr id="5068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89A318-5D3E-4678-B0D3-A5A500678F24}" type="slidenum">
              <a:rPr lang="en-US" smtClean="0"/>
              <a:pPr/>
              <a:t>74</a:t>
            </a:fld>
            <a:endParaRPr lang="en-US" dirty="0"/>
          </a:p>
        </p:txBody>
      </p:sp>
    </p:spTree>
    <p:extLst>
      <p:ext uri="{BB962C8B-B14F-4D97-AF65-F5344CB8AC3E}">
        <p14:creationId xmlns:p14="http://schemas.microsoft.com/office/powerpoint/2010/main" val="87003145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D8FBF59-BBE6-4526-8139-B3410B69B04D}" type="slidenum">
              <a:rPr lang="en-US" smtClean="0"/>
              <a:pPr/>
              <a:t>75</a:t>
            </a:fld>
            <a:endParaRPr lang="en-US" dirty="0"/>
          </a:p>
        </p:txBody>
      </p:sp>
      <p:sp>
        <p:nvSpPr>
          <p:cNvPr id="5079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790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If </a:t>
            </a:r>
            <a:r>
              <a:rPr lang="en-US" b="1" dirty="0"/>
              <a:t>you are</a:t>
            </a:r>
            <a:r>
              <a:rPr lang="en-US" dirty="0"/>
              <a:t> involved in a </a:t>
            </a:r>
            <a:r>
              <a:rPr lang="en-US" b="1" dirty="0"/>
              <a:t>boating accident</a:t>
            </a:r>
            <a:r>
              <a:rPr lang="en-US" dirty="0"/>
              <a:t> and the </a:t>
            </a:r>
            <a:r>
              <a:rPr lang="en-US" b="1" dirty="0"/>
              <a:t>boat</a:t>
            </a:r>
            <a:r>
              <a:rPr lang="en-US" dirty="0"/>
              <a:t> is still afloat and </a:t>
            </a:r>
            <a:r>
              <a:rPr lang="en-US" b="1" dirty="0"/>
              <a:t>you are</a:t>
            </a:r>
            <a:r>
              <a:rPr lang="en-US" dirty="0"/>
              <a:t> aboard, then the </a:t>
            </a:r>
            <a:r>
              <a:rPr lang="en-US" b="1" dirty="0"/>
              <a:t>first thing to do</a:t>
            </a:r>
            <a:r>
              <a:rPr lang="en-US" dirty="0"/>
              <a:t> is </a:t>
            </a:r>
            <a:r>
              <a:rPr lang="en-US" b="1" dirty="0"/>
              <a:t>to</a:t>
            </a:r>
            <a:r>
              <a:rPr lang="en-US" dirty="0"/>
              <a:t> determine whether </a:t>
            </a:r>
            <a:r>
              <a:rPr lang="en-US" b="1" dirty="0"/>
              <a:t>you</a:t>
            </a:r>
            <a:r>
              <a:rPr lang="en-US" dirty="0"/>
              <a:t> or anyone else needs medical attention. If anyone has fallen overboard, then </a:t>
            </a:r>
            <a:r>
              <a:rPr lang="en-US" b="1" dirty="0"/>
              <a:t>you</a:t>
            </a:r>
            <a:r>
              <a:rPr lang="en-US" dirty="0"/>
              <a:t> should assist the victim back onto the </a:t>
            </a:r>
            <a:r>
              <a:rPr lang="en-US" b="1" dirty="0"/>
              <a:t>boat</a:t>
            </a:r>
            <a:r>
              <a:rPr lang="en-US" dirty="0"/>
              <a:t> when possible.</a:t>
            </a:r>
          </a:p>
          <a:p>
            <a:endParaRPr lang="en-US" dirty="0"/>
          </a:p>
          <a:p>
            <a:r>
              <a:rPr lang="en-US" dirty="0"/>
              <a:t>What do you do after a boat accident?</a:t>
            </a:r>
          </a:p>
          <a:p>
            <a:r>
              <a:rPr lang="en-US" dirty="0"/>
              <a:t>Determine Who Needs Medical Attention. After a boating accident, your first priority should be determining who needs medical attention. </a:t>
            </a:r>
          </a:p>
          <a:p>
            <a:r>
              <a:rPr lang="en-US" dirty="0"/>
              <a:t>Move Out of Harm's Way.  </a:t>
            </a:r>
          </a:p>
          <a:p>
            <a:r>
              <a:rPr lang="en-US" dirty="0"/>
              <a:t>Notify the Coast Guard or local marine authority </a:t>
            </a:r>
          </a:p>
          <a:p>
            <a:r>
              <a:rPr lang="en-US" dirty="0"/>
              <a:t>Exchange Information.</a:t>
            </a:r>
          </a:p>
          <a:p>
            <a:r>
              <a:rPr lang="en-US" dirty="0"/>
              <a:t>Document Evidence From the Scene.</a:t>
            </a:r>
          </a:p>
          <a:p>
            <a:endParaRPr lang="en-US" dirty="0"/>
          </a:p>
          <a:p>
            <a:r>
              <a:rPr lang="en-US" dirty="0"/>
              <a:t>If you witness a boating accident:</a:t>
            </a:r>
          </a:p>
          <a:p>
            <a:r>
              <a:rPr lang="en-US" dirty="0"/>
              <a:t>By law, </a:t>
            </a:r>
            <a:r>
              <a:rPr lang="en-US" b="1" dirty="0"/>
              <a:t>you must</a:t>
            </a:r>
            <a:r>
              <a:rPr lang="en-US" dirty="0"/>
              <a:t> stop and render whatever assistance is necessary to any person involved in a </a:t>
            </a:r>
            <a:r>
              <a:rPr lang="en-US" b="1" dirty="0"/>
              <a:t>boating accident</a:t>
            </a:r>
            <a:r>
              <a:rPr lang="en-US" dirty="0"/>
              <a:t> unless the action </a:t>
            </a:r>
            <a:r>
              <a:rPr lang="en-US" b="1" dirty="0"/>
              <a:t>would</a:t>
            </a:r>
            <a:r>
              <a:rPr lang="en-US" dirty="0"/>
              <a:t> endanger </a:t>
            </a:r>
            <a:r>
              <a:rPr lang="en-US" b="1" dirty="0"/>
              <a:t>your</a:t>
            </a:r>
            <a:r>
              <a:rPr lang="en-US" dirty="0"/>
              <a:t> own </a:t>
            </a:r>
            <a:r>
              <a:rPr lang="en-US" b="1" dirty="0"/>
              <a:t>boat</a:t>
            </a:r>
            <a:r>
              <a:rPr lang="en-US" dirty="0"/>
              <a:t>, crew, or passengers.</a:t>
            </a:r>
          </a:p>
          <a:p>
            <a:endParaRPr lang="en-US" dirty="0"/>
          </a:p>
          <a:p>
            <a:endParaRPr lang="en-US" dirty="0"/>
          </a:p>
        </p:txBody>
      </p:sp>
    </p:spTree>
    <p:extLst>
      <p:ext uri="{BB962C8B-B14F-4D97-AF65-F5344CB8AC3E}">
        <p14:creationId xmlns:p14="http://schemas.microsoft.com/office/powerpoint/2010/main" val="249885604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E3E418F-443A-4A3F-AC03-22FF7F0F6E71}" type="slidenum">
              <a:rPr lang="en-US" smtClean="0"/>
              <a:pPr/>
              <a:t>76</a:t>
            </a:fld>
            <a:endParaRPr lang="en-US" dirty="0"/>
          </a:p>
        </p:txBody>
      </p:sp>
      <p:sp>
        <p:nvSpPr>
          <p:cNvPr id="5089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893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a:t>What are your state’s reporting requirements?</a:t>
            </a:r>
          </a:p>
          <a:p>
            <a:endParaRPr lang="en-US" dirty="0"/>
          </a:p>
          <a:p>
            <a:r>
              <a:rPr lang="en-US" altLang="en-US" dirty="0"/>
              <a:t>Required when</a:t>
            </a:r>
          </a:p>
          <a:p>
            <a:pPr lvl="1"/>
            <a:r>
              <a:rPr lang="en-US" altLang="en-US" dirty="0"/>
              <a:t>A death is involved - immediately</a:t>
            </a:r>
          </a:p>
          <a:p>
            <a:pPr lvl="1"/>
            <a:r>
              <a:rPr lang="en-US" altLang="en-US" dirty="0"/>
              <a:t>Person missing - immediately</a:t>
            </a:r>
          </a:p>
          <a:p>
            <a:pPr lvl="1"/>
            <a:r>
              <a:rPr lang="en-US" altLang="en-US" dirty="0"/>
              <a:t>Injury requiring more than first aid – 48 hours</a:t>
            </a:r>
          </a:p>
          <a:p>
            <a:pPr lvl="1"/>
            <a:r>
              <a:rPr lang="en-US" altLang="en-US" dirty="0"/>
              <a:t>Property damage exceeds $2000 or complete loss of vessel  – 10 days</a:t>
            </a:r>
          </a:p>
          <a:p>
            <a:r>
              <a:rPr lang="en-US" altLang="en-US" dirty="0"/>
              <a:t>Reports used for collecting statistical data</a:t>
            </a:r>
          </a:p>
          <a:p>
            <a:pPr lvl="1"/>
            <a:r>
              <a:rPr lang="en-US" altLang="en-US" dirty="0"/>
              <a:t>Are NOT made public</a:t>
            </a:r>
          </a:p>
          <a:p>
            <a:endParaRPr lang="en-US" dirty="0"/>
          </a:p>
        </p:txBody>
      </p:sp>
    </p:spTree>
    <p:extLst>
      <p:ext uri="{BB962C8B-B14F-4D97-AF65-F5344CB8AC3E}">
        <p14:creationId xmlns:p14="http://schemas.microsoft.com/office/powerpoint/2010/main" val="5470280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Slide Image Placeholder 1"/>
          <p:cNvSpPr>
            <a:spLocks noGrp="1" noRot="1" noChangeAspect="1" noTextEdit="1"/>
          </p:cNvSpPr>
          <p:nvPr>
            <p:ph type="sldImg"/>
          </p:nvPr>
        </p:nvSpPr>
        <p:spPr bwMode="auto">
          <a:noFill/>
          <a:ln>
            <a:solidFill>
              <a:srgbClr val="000000"/>
            </a:solidFill>
            <a:miter lim="800000"/>
            <a:headEnd/>
            <a:tailEnd/>
          </a:ln>
        </p:spPr>
      </p:sp>
      <p:sp>
        <p:nvSpPr>
          <p:cNvPr id="5099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Where and how do you report accidents in your state</a:t>
            </a:r>
          </a:p>
        </p:txBody>
      </p:sp>
      <p:sp>
        <p:nvSpPr>
          <p:cNvPr id="5099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F1BA39-9A77-41CA-9A1C-4C38927D9791}" type="slidenum">
              <a:rPr lang="en-US" smtClean="0"/>
              <a:pPr/>
              <a:t>77</a:t>
            </a:fld>
            <a:endParaRPr lang="en-US" dirty="0"/>
          </a:p>
        </p:txBody>
      </p:sp>
    </p:spTree>
    <p:extLst>
      <p:ext uri="{BB962C8B-B14F-4D97-AF65-F5344CB8AC3E}">
        <p14:creationId xmlns:p14="http://schemas.microsoft.com/office/powerpoint/2010/main" val="177893149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Slide Image Placeholder 1"/>
          <p:cNvSpPr>
            <a:spLocks noGrp="1" noRot="1" noChangeAspect="1" noTextEdit="1"/>
          </p:cNvSpPr>
          <p:nvPr>
            <p:ph type="sldImg"/>
          </p:nvPr>
        </p:nvSpPr>
        <p:spPr bwMode="auto">
          <a:noFill/>
          <a:ln>
            <a:solidFill>
              <a:srgbClr val="000000"/>
            </a:solidFill>
            <a:miter lim="800000"/>
            <a:headEnd/>
            <a:tailEnd/>
          </a:ln>
        </p:spPr>
      </p:sp>
      <p:sp>
        <p:nvSpPr>
          <p:cNvPr id="5109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The</a:t>
            </a:r>
            <a:r>
              <a:rPr lang="en-US" baseline="0" dirty="0"/>
              <a:t> Coast Guard does not need probable cause to stop your boat. May do so at any time for a “vessel safety check.”</a:t>
            </a:r>
          </a:p>
          <a:p>
            <a:endParaRPr lang="en-US" dirty="0"/>
          </a:p>
          <a:p>
            <a:pPr eaLnBrk="1" hangingPunct="1">
              <a:buFontTx/>
              <a:buChar char="•"/>
            </a:pPr>
            <a:r>
              <a:rPr lang="en-US" altLang="en-US" dirty="0">
                <a:latin typeface="Arial" panose="020B0604020202020204" pitchFamily="34" charset="0"/>
              </a:rPr>
              <a:t> </a:t>
            </a:r>
            <a:r>
              <a:rPr lang="en-US" altLang="en-US" dirty="0"/>
              <a:t>Coast Guard or other marine law enforcement</a:t>
            </a:r>
            <a:r>
              <a:rPr lang="ja-JP" altLang="en-US" dirty="0"/>
              <a:t>’</a:t>
            </a:r>
            <a:r>
              <a:rPr lang="en-US" altLang="ja-JP" dirty="0"/>
              <a:t>s right to stop and board at any time</a:t>
            </a:r>
          </a:p>
          <a:p>
            <a:pPr eaLnBrk="1" hangingPunct="1">
              <a:buFontTx/>
              <a:buChar char="•"/>
            </a:pPr>
            <a:r>
              <a:rPr lang="en-US" altLang="en-US" dirty="0"/>
              <a:t> Vessels overloaded, without proper PFDs or other unsafe conditions may be directed to return to shore</a:t>
            </a:r>
          </a:p>
          <a:p>
            <a:endParaRPr lang="en-US" dirty="0"/>
          </a:p>
        </p:txBody>
      </p:sp>
      <p:sp>
        <p:nvSpPr>
          <p:cNvPr id="5109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F13090-39E2-4052-8F34-EE13F02A945C}" type="slidenum">
              <a:rPr lang="en-US" smtClean="0"/>
              <a:pPr/>
              <a:t>78</a:t>
            </a:fld>
            <a:endParaRPr lang="en-US" dirty="0"/>
          </a:p>
        </p:txBody>
      </p:sp>
    </p:spTree>
    <p:extLst>
      <p:ext uri="{BB962C8B-B14F-4D97-AF65-F5344CB8AC3E}">
        <p14:creationId xmlns:p14="http://schemas.microsoft.com/office/powerpoint/2010/main" val="253133263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79</a:t>
            </a:fld>
            <a:endParaRPr lang="en-US" dirty="0"/>
          </a:p>
        </p:txBody>
      </p:sp>
    </p:spTree>
    <p:extLst>
      <p:ext uri="{BB962C8B-B14F-4D97-AF65-F5344CB8AC3E}">
        <p14:creationId xmlns:p14="http://schemas.microsoft.com/office/powerpoint/2010/main" val="1421937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Slide Image Placeholder 1"/>
          <p:cNvSpPr>
            <a:spLocks noGrp="1" noRot="1" noChangeAspect="1" noTextEdit="1"/>
          </p:cNvSpPr>
          <p:nvPr>
            <p:ph type="sldImg"/>
          </p:nvPr>
        </p:nvSpPr>
        <p:spPr bwMode="auto">
          <a:noFill/>
          <a:ln>
            <a:solidFill>
              <a:srgbClr val="000000"/>
            </a:solidFill>
            <a:miter lim="800000"/>
            <a:headEnd/>
            <a:tailEnd/>
          </a:ln>
        </p:spPr>
      </p:sp>
      <p:sp>
        <p:nvSpPr>
          <p:cNvPr id="450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50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63C605-1819-4141-B2A6-E3D361843FA5}" type="slidenum">
              <a:rPr lang="en-US" smtClean="0"/>
              <a:pPr/>
              <a:t>8</a:t>
            </a:fld>
            <a:endParaRPr lang="en-US" dirty="0"/>
          </a:p>
        </p:txBody>
      </p:sp>
    </p:spTree>
    <p:extLst>
      <p:ext uri="{BB962C8B-B14F-4D97-AF65-F5344CB8AC3E}">
        <p14:creationId xmlns:p14="http://schemas.microsoft.com/office/powerpoint/2010/main" val="333636331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80</a:t>
            </a:fld>
            <a:endParaRPr lang="en-US" dirty="0"/>
          </a:p>
        </p:txBody>
      </p:sp>
    </p:spTree>
    <p:extLst>
      <p:ext uri="{BB962C8B-B14F-4D97-AF65-F5344CB8AC3E}">
        <p14:creationId xmlns:p14="http://schemas.microsoft.com/office/powerpoint/2010/main" val="98916082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81</a:t>
            </a:fld>
            <a:endParaRPr lang="en-US" dirty="0"/>
          </a:p>
        </p:txBody>
      </p:sp>
    </p:spTree>
    <p:extLst>
      <p:ext uri="{BB962C8B-B14F-4D97-AF65-F5344CB8AC3E}">
        <p14:creationId xmlns:p14="http://schemas.microsoft.com/office/powerpoint/2010/main" val="221031016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82</a:t>
            </a:fld>
            <a:endParaRPr lang="en-US" dirty="0"/>
          </a:p>
        </p:txBody>
      </p:sp>
    </p:spTree>
    <p:extLst>
      <p:ext uri="{BB962C8B-B14F-4D97-AF65-F5344CB8AC3E}">
        <p14:creationId xmlns:p14="http://schemas.microsoft.com/office/powerpoint/2010/main" val="122738211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83</a:t>
            </a:fld>
            <a:endParaRPr lang="en-US" dirty="0"/>
          </a:p>
        </p:txBody>
      </p:sp>
    </p:spTree>
    <p:extLst>
      <p:ext uri="{BB962C8B-B14F-4D97-AF65-F5344CB8AC3E}">
        <p14:creationId xmlns:p14="http://schemas.microsoft.com/office/powerpoint/2010/main" val="304842523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84</a:t>
            </a:fld>
            <a:endParaRPr lang="en-US" dirty="0"/>
          </a:p>
        </p:txBody>
      </p:sp>
    </p:spTree>
    <p:extLst>
      <p:ext uri="{BB962C8B-B14F-4D97-AF65-F5344CB8AC3E}">
        <p14:creationId xmlns:p14="http://schemas.microsoft.com/office/powerpoint/2010/main" val="217833539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85</a:t>
            </a:fld>
            <a:endParaRPr lang="en-US" dirty="0"/>
          </a:p>
        </p:txBody>
      </p:sp>
    </p:spTree>
    <p:extLst>
      <p:ext uri="{BB962C8B-B14F-4D97-AF65-F5344CB8AC3E}">
        <p14:creationId xmlns:p14="http://schemas.microsoft.com/office/powerpoint/2010/main" val="294635405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86</a:t>
            </a:fld>
            <a:endParaRPr lang="en-US" dirty="0"/>
          </a:p>
        </p:txBody>
      </p:sp>
    </p:spTree>
    <p:extLst>
      <p:ext uri="{BB962C8B-B14F-4D97-AF65-F5344CB8AC3E}">
        <p14:creationId xmlns:p14="http://schemas.microsoft.com/office/powerpoint/2010/main" val="184991907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87</a:t>
            </a:fld>
            <a:endParaRPr lang="en-US" dirty="0"/>
          </a:p>
        </p:txBody>
      </p:sp>
    </p:spTree>
    <p:extLst>
      <p:ext uri="{BB962C8B-B14F-4D97-AF65-F5344CB8AC3E}">
        <p14:creationId xmlns:p14="http://schemas.microsoft.com/office/powerpoint/2010/main" val="273691218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88</a:t>
            </a:fld>
            <a:endParaRPr lang="en-US" dirty="0"/>
          </a:p>
        </p:txBody>
      </p:sp>
    </p:spTree>
    <p:extLst>
      <p:ext uri="{BB962C8B-B14F-4D97-AF65-F5344CB8AC3E}">
        <p14:creationId xmlns:p14="http://schemas.microsoft.com/office/powerpoint/2010/main" val="157383587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89</a:t>
            </a:fld>
            <a:endParaRPr lang="en-US" dirty="0"/>
          </a:p>
        </p:txBody>
      </p:sp>
    </p:spTree>
    <p:extLst>
      <p:ext uri="{BB962C8B-B14F-4D97-AF65-F5344CB8AC3E}">
        <p14:creationId xmlns:p14="http://schemas.microsoft.com/office/powerpoint/2010/main" val="1977744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Slide Image Placeholder 1"/>
          <p:cNvSpPr>
            <a:spLocks noGrp="1" noRot="1" noChangeAspect="1" noTextEdit="1"/>
          </p:cNvSpPr>
          <p:nvPr>
            <p:ph type="sldImg"/>
          </p:nvPr>
        </p:nvSpPr>
        <p:spPr bwMode="auto">
          <a:noFill/>
          <a:ln>
            <a:solidFill>
              <a:srgbClr val="000000"/>
            </a:solidFill>
            <a:miter lim="800000"/>
            <a:headEnd/>
            <a:tailEnd/>
          </a:ln>
        </p:spPr>
      </p:sp>
      <p:sp>
        <p:nvSpPr>
          <p:cNvPr id="4515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Add your state’s specific requirements here.</a:t>
            </a:r>
          </a:p>
          <a:p>
            <a:endParaRPr lang="en-US" dirty="0"/>
          </a:p>
          <a:p>
            <a:r>
              <a:rPr lang="en-US" dirty="0"/>
              <a:t>The original Certificate of Registration must be aboard.</a:t>
            </a:r>
          </a:p>
          <a:p>
            <a:endParaRPr lang="en-US" dirty="0"/>
          </a:p>
          <a:p>
            <a:r>
              <a:rPr lang="en-US" dirty="0"/>
              <a:t>Numbers/Letters are on the registration certificate</a:t>
            </a:r>
          </a:p>
          <a:p>
            <a:endParaRPr lang="en-US" dirty="0"/>
          </a:p>
          <a:p>
            <a:r>
              <a:rPr lang="en-US" dirty="0"/>
              <a:t>They numbers/letters must be permanently displayed on the forward half of the vessel on both the port and starboard side</a:t>
            </a:r>
          </a:p>
          <a:p>
            <a:endParaRPr lang="en-US" dirty="0"/>
          </a:p>
        </p:txBody>
      </p:sp>
      <p:sp>
        <p:nvSpPr>
          <p:cNvPr id="451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5FEA9D-CFE0-4A65-A736-2D015FF0AEAF}" type="slidenum">
              <a:rPr lang="en-US" smtClean="0"/>
              <a:pPr/>
              <a:t>9</a:t>
            </a:fld>
            <a:endParaRPr lang="en-US" dirty="0"/>
          </a:p>
        </p:txBody>
      </p:sp>
    </p:spTree>
    <p:extLst>
      <p:ext uri="{BB962C8B-B14F-4D97-AF65-F5344CB8AC3E}">
        <p14:creationId xmlns:p14="http://schemas.microsoft.com/office/powerpoint/2010/main" val="47781272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EE8CD96-12F0-4F50-8C18-2E4810E31FF5}" type="slidenum">
              <a:rPr lang="en-US" smtClean="0"/>
              <a:pPr>
                <a:defRPr/>
              </a:pPr>
              <a:t>90</a:t>
            </a:fld>
            <a:endParaRPr lang="en-US" dirty="0"/>
          </a:p>
        </p:txBody>
      </p:sp>
    </p:spTree>
    <p:extLst>
      <p:ext uri="{BB962C8B-B14F-4D97-AF65-F5344CB8AC3E}">
        <p14:creationId xmlns:p14="http://schemas.microsoft.com/office/powerpoint/2010/main" val="13460214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pic>
        <p:nvPicPr>
          <p:cNvPr id="4" name="Picture 9" descr="\\Ladybird\Shared_Media\Graphics\KE_Logos\Export_PPT\KE_logo.gif"/>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28600" y="6429375"/>
            <a:ext cx="1524000" cy="412750"/>
          </a:xfrm>
          <a:prstGeom prst="rect">
            <a:avLst/>
          </a:prstGeom>
          <a:noFill/>
          <a:ln w="9525">
            <a:noFill/>
            <a:miter lim="800000"/>
            <a:headEnd/>
            <a:tailEnd/>
          </a:ln>
        </p:spPr>
      </p:pic>
      <p:sp>
        <p:nvSpPr>
          <p:cNvPr id="3" name="Content Placeholder 1"/>
          <p:cNvSpPr>
            <a:spLocks noGrp="1"/>
          </p:cNvSpPr>
          <p:nvPr>
            <p:ph idx="1"/>
          </p:nvPr>
        </p:nvSpPr>
        <p:spPr>
          <a:xfrm>
            <a:off x="471488" y="1295400"/>
            <a:ext cx="8229600" cy="4787900"/>
          </a:xfrm>
        </p:spPr>
        <p:txBody>
          <a:bodyPr/>
          <a:lstStyle>
            <a:lvl1pPr algn="ctr">
              <a:lnSpc>
                <a:spcPct val="150000"/>
              </a:lnSpc>
              <a:buFontTx/>
              <a:buNone/>
              <a:defRPr sz="3200"/>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Class Pla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3733800" cy="4525963"/>
          </a:xfrm>
        </p:spPr>
        <p:txBody>
          <a:bodyPr>
            <a:noAutofit/>
          </a:bodyPr>
          <a:lstStyle>
            <a:lvl1pPr>
              <a:defRPr sz="2500" b="0">
                <a:latin typeface="Arial Black" pitchFamily="34" charset="0"/>
              </a:defRPr>
            </a:lvl1pPr>
            <a:lvl2pPr>
              <a:defRPr sz="2500"/>
            </a:lvl2pPr>
            <a:lvl3pPr>
              <a:defRPr sz="2500"/>
            </a:lvl3pPr>
            <a:lvl4pPr>
              <a:defRPr sz="2500"/>
            </a:lvl4pPr>
            <a:lvl5pPr>
              <a:defRPr sz="25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4343400" y="1600200"/>
            <a:ext cx="4343400" cy="4525963"/>
          </a:xfrm>
        </p:spPr>
        <p:txBody>
          <a:bodyPr>
            <a:noAutofit/>
          </a:bodyPr>
          <a:lstStyle>
            <a:lvl1pPr>
              <a:buFontTx/>
              <a:buNone/>
              <a:defRPr sz="2500">
                <a:latin typeface="Arial" pitchFamily="34" charset="0"/>
                <a:cs typeface="Arial" pitchFamily="34" charset="0"/>
              </a:defRPr>
            </a:lvl1pPr>
            <a:lvl2pPr>
              <a:defRPr sz="2500">
                <a:latin typeface="Arial" pitchFamily="34" charset="0"/>
                <a:cs typeface="Arial" pitchFamily="34" charset="0"/>
              </a:defRPr>
            </a:lvl2pPr>
            <a:lvl3pPr>
              <a:defRPr sz="2500">
                <a:latin typeface="Arial" pitchFamily="34" charset="0"/>
                <a:cs typeface="Arial" pitchFamily="34" charset="0"/>
              </a:defRPr>
            </a:lvl3pPr>
            <a:lvl4pPr>
              <a:defRPr sz="2500">
                <a:latin typeface="Arial" pitchFamily="34" charset="0"/>
                <a:cs typeface="Arial" pitchFamily="34" charset="0"/>
              </a:defRPr>
            </a:lvl4pPr>
            <a:lvl5pPr>
              <a:defRPr sz="25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371600"/>
          </a:xfrm>
        </p:spPr>
        <p:txBody>
          <a:bodyPr>
            <a:noAutofit/>
          </a:bodyPr>
          <a:lstStyle>
            <a:lvl1pPr>
              <a:defRPr sz="3500">
                <a:solidFill>
                  <a:srgbClr val="FF0000"/>
                </a:solidFill>
                <a:latin typeface="Arial Black" pitchFamily="34" charset="0"/>
              </a:defRPr>
            </a:lvl1pPr>
          </a:lstStyle>
          <a:p>
            <a:r>
              <a:rPr lang="en-US" dirty="0"/>
              <a:t>Click to edit Master title style</a:t>
            </a:r>
          </a:p>
        </p:txBody>
      </p:sp>
      <p:sp>
        <p:nvSpPr>
          <p:cNvPr id="3" name="Subtitle 2"/>
          <p:cNvSpPr>
            <a:spLocks noGrp="1"/>
          </p:cNvSpPr>
          <p:nvPr>
            <p:ph type="subTitle" idx="1"/>
          </p:nvPr>
        </p:nvSpPr>
        <p:spPr>
          <a:xfrm>
            <a:off x="685800" y="4876800"/>
            <a:ext cx="7772400" cy="762000"/>
          </a:xfrm>
        </p:spPr>
        <p:txBody>
          <a:bodyPr>
            <a:noAutofit/>
          </a:bodyPr>
          <a:lstStyle>
            <a:lvl1pPr marL="0" indent="0" algn="ctr">
              <a:buNone/>
              <a:defRPr sz="3500">
                <a:solidFill>
                  <a:srgbClr val="0070C0"/>
                </a:solidFill>
                <a:latin typeface="Arial Blac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Picture Placeholder 2"/>
          <p:cNvSpPr>
            <a:spLocks noGrp="1"/>
          </p:cNvSpPr>
          <p:nvPr>
            <p:ph type="pic" idx="13"/>
          </p:nvPr>
        </p:nvSpPr>
        <p:spPr>
          <a:xfrm>
            <a:off x="1792288" y="2590800"/>
            <a:ext cx="5486400" cy="20574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30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oAutofit/>
          </a:bodyPr>
          <a:lstStyle>
            <a:lvl1pPr>
              <a:spcBef>
                <a:spcPts val="3000"/>
              </a:spcBef>
              <a:defRPr sz="2500"/>
            </a:lvl1pPr>
            <a:lvl2pPr>
              <a:defRPr sz="2500"/>
            </a:lvl2pPr>
            <a:lvl3pPr>
              <a:defRPr sz="2500"/>
            </a:lvl3pPr>
            <a:lvl4pPr>
              <a:defRPr sz="2500"/>
            </a:lvl4pPr>
            <a:lvl5pPr>
              <a:defRPr sz="25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Autofit/>
          </a:bodyPr>
          <a:lstStyle>
            <a:lvl1pPr>
              <a:spcBef>
                <a:spcPts val="3000"/>
              </a:spcBef>
              <a:defRPr sz="2500">
                <a:latin typeface="Arial" pitchFamily="34" charset="0"/>
                <a:cs typeface="Arial" pitchFamily="34" charset="0"/>
              </a:defRPr>
            </a:lvl1pPr>
            <a:lvl2pPr>
              <a:defRPr sz="2500">
                <a:latin typeface="Arial" pitchFamily="34" charset="0"/>
                <a:cs typeface="Arial" pitchFamily="34" charset="0"/>
              </a:defRPr>
            </a:lvl2pPr>
            <a:lvl3pPr>
              <a:defRPr sz="2500">
                <a:latin typeface="Arial" pitchFamily="34" charset="0"/>
                <a:cs typeface="Arial" pitchFamily="34" charset="0"/>
              </a:defRPr>
            </a:lvl3pPr>
            <a:lvl4pPr>
              <a:defRPr sz="2500">
                <a:latin typeface="Arial" pitchFamily="34" charset="0"/>
                <a:cs typeface="Arial" pitchFamily="34" charset="0"/>
              </a:defRPr>
            </a:lvl4pPr>
            <a:lvl5pPr>
              <a:defRPr sz="25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wo subhea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74688"/>
          </a:xfrm>
        </p:spPr>
        <p:txBody>
          <a:bodyPr anchor="ctr">
            <a:noAutofit/>
          </a:bodyPr>
          <a:lstStyle>
            <a:lvl1pPr marL="0" indent="0">
              <a:buNone/>
              <a:defRPr sz="2500" b="1">
                <a:solidFill>
                  <a:srgbClr val="0070C0"/>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209801"/>
            <a:ext cx="4040188" cy="3916362"/>
          </a:xfrm>
        </p:spPr>
        <p:txBody>
          <a:bodyPr>
            <a:noAutofit/>
          </a:bodyPr>
          <a:lstStyle>
            <a:lvl1pPr>
              <a:spcBef>
                <a:spcPts val="3000"/>
              </a:spcBef>
              <a:defRPr sz="2500"/>
            </a:lvl1pPr>
            <a:lvl2pPr>
              <a:defRPr sz="2500"/>
            </a:lvl2pPr>
            <a:lvl3pPr>
              <a:defRPr sz="2500"/>
            </a:lvl3pPr>
            <a:lvl4pPr>
              <a:defRPr sz="2500"/>
            </a:lvl4pPr>
            <a:lvl5pPr>
              <a:defRPr sz="25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2"/>
            <a:ext cx="4041775" cy="674687"/>
          </a:xfrm>
        </p:spPr>
        <p:txBody>
          <a:bodyPr anchor="ctr">
            <a:noAutofit/>
          </a:bodyPr>
          <a:lstStyle>
            <a:lvl1pPr marL="0" indent="0">
              <a:buNone/>
              <a:defRPr sz="25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09801"/>
            <a:ext cx="4041775" cy="3916362"/>
          </a:xfrm>
        </p:spPr>
        <p:txBody>
          <a:bodyPr>
            <a:noAutofit/>
          </a:bodyPr>
          <a:lstStyle>
            <a:lvl1pPr>
              <a:spcBef>
                <a:spcPts val="3000"/>
              </a:spcBef>
              <a:defRPr sz="2500"/>
            </a:lvl1pPr>
            <a:lvl2pPr>
              <a:defRPr sz="2500"/>
            </a:lvl2pPr>
            <a:lvl3pPr>
              <a:defRPr sz="2500"/>
            </a:lvl3pPr>
            <a:lvl4pPr>
              <a:defRPr sz="2500"/>
            </a:lvl4pPr>
            <a:lvl5pPr>
              <a:defRPr sz="25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hea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8229600" cy="639762"/>
          </a:xfrm>
        </p:spPr>
        <p:txBody>
          <a:bodyPr anchor="ctr">
            <a:noAutofit/>
          </a:bodyPr>
          <a:lstStyle>
            <a:lvl1pPr marL="0" indent="0">
              <a:buNone/>
              <a:defRPr sz="2500" b="1">
                <a:solidFill>
                  <a:srgbClr val="0070C0"/>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8229600" cy="3951288"/>
          </a:xfrm>
        </p:spPr>
        <p:txBody>
          <a:bodyPr>
            <a:noAutofit/>
          </a:bodyPr>
          <a:lstStyle>
            <a:lvl1pPr>
              <a:spcBef>
                <a:spcPts val="3000"/>
              </a:spcBef>
              <a:defRPr sz="2500"/>
            </a:lvl1pPr>
            <a:lvl2pPr>
              <a:defRPr sz="2500"/>
            </a:lvl2pPr>
            <a:lvl3pPr>
              <a:defRPr sz="2500"/>
            </a:lvl3pPr>
            <a:lvl4pPr>
              <a:defRPr sz="2500"/>
            </a:lvl4pPr>
            <a:lvl5pPr>
              <a:defRPr sz="25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Picture Placeholder 2"/>
          <p:cNvSpPr>
            <a:spLocks noGrp="1"/>
          </p:cNvSpPr>
          <p:nvPr>
            <p:ph type="pic" idx="13"/>
          </p:nvPr>
        </p:nvSpPr>
        <p:spPr>
          <a:xfrm>
            <a:off x="1295400" y="1767549"/>
            <a:ext cx="6767061" cy="3947452"/>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7" name="Text Placeholder 6"/>
          <p:cNvSpPr>
            <a:spLocks noGrp="1"/>
          </p:cNvSpPr>
          <p:nvPr>
            <p:ph type="body" sz="quarter" idx="14"/>
          </p:nvPr>
        </p:nvSpPr>
        <p:spPr>
          <a:xfrm>
            <a:off x="762000" y="2057400"/>
            <a:ext cx="838200" cy="533400"/>
          </a:xfrm>
        </p:spPr>
        <p:txBody>
          <a:bodyPr anchor="ctr"/>
          <a:lstStyle>
            <a:lvl1pPr marL="0" algn="ctr">
              <a:buNone/>
              <a:defRPr sz="2000"/>
            </a:lvl1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4D72E886-DEBC-4139-97BA-75ACB329438C}" type="datetimeFigureOut">
              <a:rPr lang="en-US"/>
              <a:pPr>
                <a:defRPr/>
              </a:pPr>
              <a:t>1/16/22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1192817-357A-401C-B8F2-BA6B49F9E0A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Title Placeholder 1"/>
          <p:cNvSpPr>
            <a:spLocks noGrp="1"/>
          </p:cNvSpPr>
          <p:nvPr>
            <p:ph type="title"/>
          </p:nvPr>
        </p:nvSpPr>
        <p:spPr bwMode="auto">
          <a:xfrm>
            <a:off x="0" y="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40963" name="Text Placeholder 2"/>
          <p:cNvSpPr>
            <a:spLocks noGrp="1"/>
          </p:cNvSpPr>
          <p:nvPr>
            <p:ph type="body" idx="1"/>
          </p:nvPr>
        </p:nvSpPr>
        <p:spPr bwMode="auto">
          <a:xfrm>
            <a:off x="457200" y="1280160"/>
            <a:ext cx="86868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reeform 4"/>
          <p:cNvSpPr>
            <a:spLocks/>
          </p:cNvSpPr>
          <p:nvPr userDrawn="1"/>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endParaRPr>
          </a:p>
        </p:txBody>
      </p:sp>
      <p:sp>
        <p:nvSpPr>
          <p:cNvPr id="6" name="Freeform 5"/>
          <p:cNvSpPr>
            <a:spLocks/>
          </p:cNvSpPr>
          <p:nvPr userDrawn="1"/>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endParaRPr>
          </a:p>
        </p:txBody>
      </p:sp>
      <p:grpSp>
        <p:nvGrpSpPr>
          <p:cNvPr id="40966" name="Group 12"/>
          <p:cNvGrpSpPr>
            <a:grpSpLocks/>
          </p:cNvGrpSpPr>
          <p:nvPr userDrawn="1"/>
        </p:nvGrpSpPr>
        <p:grpSpPr bwMode="auto">
          <a:xfrm flipV="1">
            <a:off x="-19050" y="6132513"/>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11" name="Text Box 7"/>
          <p:cNvSpPr txBox="1">
            <a:spLocks noChangeArrowheads="1"/>
          </p:cNvSpPr>
          <p:nvPr userDrawn="1"/>
        </p:nvSpPr>
        <p:spPr bwMode="auto">
          <a:xfrm>
            <a:off x="6629400" y="6491288"/>
            <a:ext cx="2514600" cy="307975"/>
          </a:xfrm>
          <a:prstGeom prst="rect">
            <a:avLst/>
          </a:prstGeom>
          <a:noFill/>
          <a:ln w="9525">
            <a:noFill/>
            <a:miter lim="800000"/>
            <a:headEnd/>
            <a:tailEnd/>
          </a:ln>
          <a:effectLst/>
        </p:spPr>
        <p:txBody>
          <a:bodyPr/>
          <a:lstStyle/>
          <a:p>
            <a:pPr fontAlgn="auto">
              <a:spcBef>
                <a:spcPts val="0"/>
              </a:spcBef>
              <a:spcAft>
                <a:spcPts val="0"/>
              </a:spcAft>
              <a:defRPr/>
            </a:pPr>
            <a:r>
              <a:rPr lang="en-US" sz="1400" b="1" dirty="0">
                <a:solidFill>
                  <a:srgbClr val="595959"/>
                </a:solidFill>
                <a:latin typeface="Arial" pitchFamily="34" charset="0"/>
                <a:cs typeface="Arial" pitchFamily="34" charset="0"/>
              </a:rPr>
              <a:t>Copyright © 2018 Boat Ed</a:t>
            </a:r>
            <a:r>
              <a:rPr lang="en-US" sz="1400" baseline="20000" dirty="0">
                <a:solidFill>
                  <a:srgbClr val="595959"/>
                </a:solidFill>
                <a:cs typeface="Arial" charset="0"/>
              </a:rPr>
              <a:t>®</a:t>
            </a:r>
            <a:endParaRPr lang="en-US" sz="1400" b="1" dirty="0">
              <a:solidFill>
                <a:srgbClr val="595959"/>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980" r:id="rId1"/>
    <p:sldLayoutId id="2147483973" r:id="rId2"/>
    <p:sldLayoutId id="2147483974" r:id="rId3"/>
    <p:sldLayoutId id="2147483975" r:id="rId4"/>
    <p:sldLayoutId id="2147483976" r:id="rId5"/>
    <p:sldLayoutId id="2147483977" r:id="rId6"/>
    <p:sldLayoutId id="2147483978" r:id="rId7"/>
    <p:sldLayoutId id="2147483979" r:id="rId8"/>
  </p:sldLayoutIdLst>
  <p:txStyles>
    <p:titleStyle>
      <a:lvl1pPr algn="ctr" rtl="0" eaLnBrk="0" fontAlgn="base" hangingPunct="0">
        <a:spcBef>
          <a:spcPct val="0"/>
        </a:spcBef>
        <a:spcAft>
          <a:spcPct val="0"/>
        </a:spcAft>
        <a:defRPr sz="3600" kern="1200">
          <a:solidFill>
            <a:srgbClr val="FF0000"/>
          </a:solidFill>
          <a:latin typeface="Arial Black" pitchFamily="34" charset="0"/>
          <a:ea typeface="+mj-ea"/>
          <a:cs typeface="+mj-cs"/>
        </a:defRPr>
      </a:lvl1pPr>
      <a:lvl2pPr algn="ctr" rtl="0" eaLnBrk="0" fontAlgn="base" hangingPunct="0">
        <a:spcBef>
          <a:spcPct val="0"/>
        </a:spcBef>
        <a:spcAft>
          <a:spcPct val="0"/>
        </a:spcAft>
        <a:defRPr sz="3500">
          <a:solidFill>
            <a:srgbClr val="FF0000"/>
          </a:solidFill>
          <a:latin typeface="Arial Black" pitchFamily="34" charset="0"/>
        </a:defRPr>
      </a:lvl2pPr>
      <a:lvl3pPr algn="ctr" rtl="0" eaLnBrk="0" fontAlgn="base" hangingPunct="0">
        <a:spcBef>
          <a:spcPct val="0"/>
        </a:spcBef>
        <a:spcAft>
          <a:spcPct val="0"/>
        </a:spcAft>
        <a:defRPr sz="3500">
          <a:solidFill>
            <a:srgbClr val="FF0000"/>
          </a:solidFill>
          <a:latin typeface="Arial Black" pitchFamily="34" charset="0"/>
        </a:defRPr>
      </a:lvl3pPr>
      <a:lvl4pPr algn="ctr" rtl="0" eaLnBrk="0" fontAlgn="base" hangingPunct="0">
        <a:spcBef>
          <a:spcPct val="0"/>
        </a:spcBef>
        <a:spcAft>
          <a:spcPct val="0"/>
        </a:spcAft>
        <a:defRPr sz="3500">
          <a:solidFill>
            <a:srgbClr val="FF0000"/>
          </a:solidFill>
          <a:latin typeface="Arial Black" pitchFamily="34" charset="0"/>
        </a:defRPr>
      </a:lvl4pPr>
      <a:lvl5pPr algn="ctr" rtl="0" eaLnBrk="0" fontAlgn="base" hangingPunct="0">
        <a:spcBef>
          <a:spcPct val="0"/>
        </a:spcBef>
        <a:spcAft>
          <a:spcPct val="0"/>
        </a:spcAft>
        <a:defRPr sz="3500">
          <a:solidFill>
            <a:srgbClr val="FF0000"/>
          </a:solidFill>
          <a:latin typeface="Arial Black" pitchFamily="34" charset="0"/>
        </a:defRPr>
      </a:lvl5pPr>
      <a:lvl6pPr marL="457200" algn="ctr" rtl="0" fontAlgn="base">
        <a:spcBef>
          <a:spcPct val="0"/>
        </a:spcBef>
        <a:spcAft>
          <a:spcPct val="0"/>
        </a:spcAft>
        <a:defRPr sz="3200">
          <a:solidFill>
            <a:srgbClr val="FF0000"/>
          </a:solidFill>
          <a:latin typeface="Arial Black" pitchFamily="34" charset="0"/>
        </a:defRPr>
      </a:lvl6pPr>
      <a:lvl7pPr marL="914400" algn="ctr" rtl="0" fontAlgn="base">
        <a:spcBef>
          <a:spcPct val="0"/>
        </a:spcBef>
        <a:spcAft>
          <a:spcPct val="0"/>
        </a:spcAft>
        <a:defRPr sz="3200">
          <a:solidFill>
            <a:srgbClr val="FF0000"/>
          </a:solidFill>
          <a:latin typeface="Arial Black" pitchFamily="34" charset="0"/>
        </a:defRPr>
      </a:lvl7pPr>
      <a:lvl8pPr marL="1371600" algn="ctr" rtl="0" fontAlgn="base">
        <a:spcBef>
          <a:spcPct val="0"/>
        </a:spcBef>
        <a:spcAft>
          <a:spcPct val="0"/>
        </a:spcAft>
        <a:defRPr sz="3200">
          <a:solidFill>
            <a:srgbClr val="FF0000"/>
          </a:solidFill>
          <a:latin typeface="Arial Black" pitchFamily="34" charset="0"/>
        </a:defRPr>
      </a:lvl8pPr>
      <a:lvl9pPr marL="1828800" algn="ctr" rtl="0" fontAlgn="base">
        <a:spcBef>
          <a:spcPct val="0"/>
        </a:spcBef>
        <a:spcAft>
          <a:spcPct val="0"/>
        </a:spcAft>
        <a:defRPr sz="3200">
          <a:solidFill>
            <a:srgbClr val="FF0000"/>
          </a:solidFill>
          <a:latin typeface="Arial Black" pitchFamily="34" charset="0"/>
        </a:defRPr>
      </a:lvl9pPr>
    </p:titleStyle>
    <p:bodyStyle>
      <a:lvl1pPr marL="342900" indent="-342900" algn="l" rtl="0" eaLnBrk="0" fontAlgn="base" hangingPunct="0">
        <a:spcBef>
          <a:spcPct val="20000"/>
        </a:spcBef>
        <a:spcAft>
          <a:spcPct val="0"/>
        </a:spcAft>
        <a:buClr>
          <a:srgbClr val="0070C0"/>
        </a:buClr>
        <a:buSzPct val="100000"/>
        <a:buFont typeface="Wingdings" pitchFamily="2" charset="2"/>
        <a:buChar char=""/>
        <a:defRPr sz="2500" b="1" kern="1200">
          <a:solidFill>
            <a:schemeClr val="tx1"/>
          </a:solidFill>
          <a:latin typeface="Arial" pitchFamily="34" charset="0"/>
          <a:ea typeface="+mn-ea"/>
          <a:cs typeface="Arial" pitchFamily="34" charset="0"/>
        </a:defRPr>
      </a:lvl1pPr>
      <a:lvl2pPr marL="742950" indent="-285750" algn="l" rtl="0" eaLnBrk="0" fontAlgn="base" hangingPunct="0">
        <a:spcBef>
          <a:spcPts val="1200"/>
        </a:spcBef>
        <a:spcAft>
          <a:spcPct val="0"/>
        </a:spcAft>
        <a:buFont typeface="Arial" charset="0"/>
        <a:buChar char="•"/>
        <a:defRPr sz="2500" b="1" kern="1200">
          <a:solidFill>
            <a:schemeClr val="tx1"/>
          </a:solidFill>
          <a:latin typeface="Arial" pitchFamily="34" charset="0"/>
          <a:ea typeface="+mn-ea"/>
          <a:cs typeface="Arial" pitchFamily="34" charset="0"/>
        </a:defRPr>
      </a:lvl2pPr>
      <a:lvl3pPr marL="1143000" indent="-228600" algn="l" rtl="0" eaLnBrk="0" fontAlgn="base" hangingPunct="0">
        <a:spcBef>
          <a:spcPts val="1200"/>
        </a:spcBef>
        <a:spcAft>
          <a:spcPct val="0"/>
        </a:spcAft>
        <a:buFont typeface="Calibri" pitchFamily="34" charset="0"/>
        <a:buChar char="–"/>
        <a:defRPr sz="2500" b="1" kern="1200">
          <a:solidFill>
            <a:schemeClr val="tx1"/>
          </a:solidFill>
          <a:latin typeface="Arial" pitchFamily="34" charset="0"/>
          <a:ea typeface="+mn-ea"/>
          <a:cs typeface="Arial" pitchFamily="34" charset="0"/>
        </a:defRPr>
      </a:lvl3pPr>
      <a:lvl4pPr marL="1600200" indent="-228600" algn="l" rtl="0" eaLnBrk="0" fontAlgn="base" hangingPunct="0">
        <a:spcBef>
          <a:spcPts val="1200"/>
        </a:spcBef>
        <a:spcAft>
          <a:spcPct val="0"/>
        </a:spcAft>
        <a:buFont typeface="Wingdings" pitchFamily="2" charset="2"/>
        <a:buChar char="§"/>
        <a:defRPr sz="2500" b="1" kern="1200">
          <a:solidFill>
            <a:schemeClr val="tx1"/>
          </a:solidFill>
          <a:latin typeface="Arial" pitchFamily="34" charset="0"/>
          <a:ea typeface="+mn-ea"/>
          <a:cs typeface="Arial" pitchFamily="34" charset="0"/>
        </a:defRPr>
      </a:lvl4pPr>
      <a:lvl5pPr marL="2057400" indent="-228600" algn="l" rtl="0" eaLnBrk="0" fontAlgn="base" hangingPunct="0">
        <a:spcBef>
          <a:spcPts val="1200"/>
        </a:spcBef>
        <a:spcAft>
          <a:spcPct val="0"/>
        </a:spcAft>
        <a:buFont typeface="Arial" charset="0"/>
        <a:buChar char="»"/>
        <a:defRPr sz="25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ext Box 7"/>
          <p:cNvSpPr txBox="1">
            <a:spLocks noChangeArrowheads="1"/>
          </p:cNvSpPr>
          <p:nvPr userDrawn="1"/>
        </p:nvSpPr>
        <p:spPr bwMode="auto">
          <a:xfrm>
            <a:off x="6629400" y="6491288"/>
            <a:ext cx="2514600" cy="307975"/>
          </a:xfrm>
          <a:prstGeom prst="rect">
            <a:avLst/>
          </a:prstGeom>
          <a:noFill/>
          <a:ln w="9525">
            <a:noFill/>
            <a:miter lim="800000"/>
            <a:headEnd/>
            <a:tailEnd/>
          </a:ln>
          <a:effectLst/>
        </p:spPr>
        <p:txBody>
          <a:bodyPr/>
          <a:lstStyle/>
          <a:p>
            <a:pPr fontAlgn="auto">
              <a:spcBef>
                <a:spcPts val="0"/>
              </a:spcBef>
              <a:spcAft>
                <a:spcPts val="0"/>
              </a:spcAft>
              <a:defRPr/>
            </a:pPr>
            <a:r>
              <a:rPr lang="en-US" sz="1400" b="1" dirty="0">
                <a:solidFill>
                  <a:srgbClr val="595959"/>
                </a:solidFill>
                <a:latin typeface="Arial" pitchFamily="34" charset="0"/>
                <a:cs typeface="Arial" pitchFamily="34" charset="0"/>
              </a:rPr>
              <a:t>Copyright © 2015 Boat Ed</a:t>
            </a:r>
            <a:r>
              <a:rPr lang="en-US" sz="1400" baseline="20000" dirty="0">
                <a:solidFill>
                  <a:srgbClr val="595959"/>
                </a:solidFill>
                <a:cs typeface="Arial" charset="0"/>
              </a:rPr>
              <a:t>®</a:t>
            </a:r>
            <a:endParaRPr lang="en-US" sz="1400" b="1" dirty="0">
              <a:solidFill>
                <a:srgbClr val="595959"/>
              </a:solidFill>
              <a:latin typeface="Arial" pitchFamily="34" charset="0"/>
              <a:cs typeface="Arial" pitchFamily="34" charset="0"/>
            </a:endParaRPr>
          </a:p>
        </p:txBody>
      </p:sp>
      <p:pic>
        <p:nvPicPr>
          <p:cNvPr id="41987" name="Picture 9" descr="\\Ladybird\Shared_Media\Graphics\KE_Logos\Export_PPT\KE_logo.gif"/>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28600" y="6429375"/>
            <a:ext cx="1524000" cy="412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8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22.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6.jpeg"/><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31.jpe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hemeOverride" Target="../theme/themeOverride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36.jp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 Id="rId9"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45.jpg"/></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5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8.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54.jpe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6.jpe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8.jpe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6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5.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7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ctrTitle"/>
          </p:nvPr>
        </p:nvSpPr>
        <p:spPr>
          <a:xfrm>
            <a:off x="0" y="0"/>
            <a:ext cx="9144000" cy="1371600"/>
          </a:xfrm>
        </p:spPr>
        <p:txBody>
          <a:bodyPr/>
          <a:lstStyle/>
          <a:p>
            <a:r>
              <a:rPr lang="en-US" sz="3600" dirty="0"/>
              <a:t>Chapter 4</a:t>
            </a:r>
          </a:p>
        </p:txBody>
      </p:sp>
      <p:sp>
        <p:nvSpPr>
          <p:cNvPr id="151555" name="Subtitle 2"/>
          <p:cNvSpPr>
            <a:spLocks noGrp="1"/>
          </p:cNvSpPr>
          <p:nvPr>
            <p:ph type="subTitle" idx="1"/>
          </p:nvPr>
        </p:nvSpPr>
        <p:spPr>
          <a:xfrm>
            <a:off x="762000" y="4267200"/>
            <a:ext cx="7772400" cy="762000"/>
          </a:xfrm>
        </p:spPr>
        <p:txBody>
          <a:bodyPr/>
          <a:lstStyle/>
          <a:p>
            <a:r>
              <a:rPr lang="en-US" dirty="0">
                <a:cs typeface="Arial" charset="0"/>
              </a:rPr>
              <a:t>The Legal Requirements </a:t>
            </a:r>
            <a:br>
              <a:rPr lang="en-US" dirty="0">
                <a:cs typeface="Arial" charset="0"/>
              </a:rPr>
            </a:br>
            <a:r>
              <a:rPr lang="en-US" dirty="0">
                <a:cs typeface="Arial" charset="0"/>
              </a:rPr>
              <a:t>of Boating</a:t>
            </a:r>
          </a:p>
        </p:txBody>
      </p:sp>
      <p:pic>
        <p:nvPicPr>
          <p:cNvPr id="151556" name="Picture 8" descr="pfd_type_iv_ring.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24199" y="1752600"/>
            <a:ext cx="3001821" cy="2153391"/>
          </a:xfrm>
          <a:prstGeom prst="rect">
            <a:avLst/>
          </a:prstGeom>
          <a:noFill/>
          <a:ln w="9525">
            <a:noFill/>
            <a:miter lim="800000"/>
            <a:headEnd/>
            <a:tailEnd/>
          </a:ln>
        </p:spPr>
      </p:pic>
      <p:pic>
        <p:nvPicPr>
          <p:cNvPr id="6"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3"/>
          <p:cNvSpPr>
            <a:spLocks noGrp="1"/>
          </p:cNvSpPr>
          <p:nvPr>
            <p:ph type="title"/>
          </p:nvPr>
        </p:nvSpPr>
        <p:spPr/>
        <p:txBody>
          <a:bodyPr/>
          <a:lstStyle/>
          <a:p>
            <a:r>
              <a:rPr lang="en-US" dirty="0"/>
              <a:t>Certificate of Number and Decal</a:t>
            </a:r>
          </a:p>
        </p:txBody>
      </p:sp>
      <p:sp>
        <p:nvSpPr>
          <p:cNvPr id="167939" name="Content Placeholder 4"/>
          <p:cNvSpPr>
            <a:spLocks noGrp="1"/>
          </p:cNvSpPr>
          <p:nvPr>
            <p:ph idx="1"/>
          </p:nvPr>
        </p:nvSpPr>
        <p:spPr/>
        <p:txBody>
          <a:bodyPr/>
          <a:lstStyle/>
          <a:p>
            <a:r>
              <a:rPr lang="en-US" dirty="0"/>
              <a:t>State laws vary. Check with your state’s boating agency for specific requirements.</a:t>
            </a:r>
          </a:p>
          <a:p>
            <a:pPr lvl="1"/>
            <a:r>
              <a:rPr lang="en-US" dirty="0"/>
              <a:t>Placement of decals</a:t>
            </a:r>
          </a:p>
          <a:p>
            <a:pPr lvl="1"/>
            <a:r>
              <a:rPr lang="en-US" dirty="0"/>
              <a:t>Expiration</a:t>
            </a:r>
          </a:p>
          <a:p>
            <a:endParaRPr lang="en-US" dirty="0"/>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pic>
        <p:nvPicPr>
          <p:cNvPr id="6" name="Picture 5" descr="2_1-RD cop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21132" y="2362200"/>
            <a:ext cx="4587064" cy="381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9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9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4"/>
          <p:cNvSpPr>
            <a:spLocks noGrp="1"/>
          </p:cNvSpPr>
          <p:nvPr>
            <p:ph type="title"/>
          </p:nvPr>
        </p:nvSpPr>
        <p:spPr/>
        <p:txBody>
          <a:bodyPr/>
          <a:lstStyle/>
          <a:p>
            <a:r>
              <a:rPr lang="en-US" dirty="0"/>
              <a:t>Other Facts About Titling </a:t>
            </a:r>
            <a:br>
              <a:rPr lang="en-US" dirty="0"/>
            </a:br>
            <a:r>
              <a:rPr lang="en-US" dirty="0"/>
              <a:t>and Registration</a:t>
            </a:r>
          </a:p>
        </p:txBody>
      </p:sp>
      <p:sp>
        <p:nvSpPr>
          <p:cNvPr id="171012" name="Content Placeholder 6"/>
          <p:cNvSpPr>
            <a:spLocks noGrp="1"/>
          </p:cNvSpPr>
          <p:nvPr>
            <p:ph sz="half" idx="2"/>
          </p:nvPr>
        </p:nvSpPr>
        <p:spPr>
          <a:xfrm>
            <a:off x="457200" y="1280160"/>
            <a:ext cx="8686800" cy="5029200"/>
          </a:xfrm>
        </p:spPr>
        <p:txBody>
          <a:bodyPr/>
          <a:lstStyle/>
          <a:p>
            <a:pPr marL="0" indent="0">
              <a:buNone/>
            </a:pPr>
            <a:r>
              <a:rPr lang="en-US" dirty="0">
                <a:solidFill>
                  <a:srgbClr val="0070C0"/>
                </a:solidFill>
              </a:rPr>
              <a:t>In your state:</a:t>
            </a:r>
          </a:p>
          <a:p>
            <a:r>
              <a:rPr lang="en-US" dirty="0"/>
              <a:t>Is a title required for a vessel?</a:t>
            </a:r>
          </a:p>
          <a:p>
            <a:r>
              <a:rPr lang="en-US" dirty="0"/>
              <a:t>Is a title required for an outboard motor?</a:t>
            </a:r>
          </a:p>
          <a:p>
            <a:r>
              <a:rPr lang="en-US" dirty="0"/>
              <a:t>When do the Certificate of Number and validation decal expire?</a:t>
            </a:r>
          </a:p>
          <a:p>
            <a:r>
              <a:rPr lang="en-US" dirty="0"/>
              <a:t>What should you do if a vessel is transferred, destroyed, abandoned, lost, stolen, or recovered?</a:t>
            </a:r>
          </a:p>
        </p:txBody>
      </p:sp>
      <p:sp>
        <p:nvSpPr>
          <p:cNvPr id="2" name="TextBox 1"/>
          <p:cNvSpPr txBox="1"/>
          <p:nvPr/>
        </p:nvSpPr>
        <p:spPr>
          <a:xfrm>
            <a:off x="312615" y="6486769"/>
            <a:ext cx="184666" cy="369332"/>
          </a:xfrm>
          <a:prstGeom prst="rect">
            <a:avLst/>
          </a:prstGeom>
          <a:noFill/>
        </p:spPr>
        <p:txBody>
          <a:bodyPr wrap="none" rtlCol="0">
            <a:spAutoFit/>
          </a:bodyPr>
          <a:lstStyle/>
          <a:p>
            <a:endParaRPr lang="en-US" dirty="0"/>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0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10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10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10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10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4"/>
          <p:cNvSpPr>
            <a:spLocks noGrp="1"/>
          </p:cNvSpPr>
          <p:nvPr>
            <p:ph type="title"/>
          </p:nvPr>
        </p:nvSpPr>
        <p:spPr/>
        <p:txBody>
          <a:bodyPr/>
          <a:lstStyle/>
          <a:p>
            <a:r>
              <a:rPr lang="en-US" dirty="0"/>
              <a:t>Other Facts About Titling </a:t>
            </a:r>
            <a:br>
              <a:rPr lang="en-US" dirty="0"/>
            </a:br>
            <a:r>
              <a:rPr lang="en-US" dirty="0"/>
              <a:t>and Registration</a:t>
            </a:r>
          </a:p>
        </p:txBody>
      </p:sp>
      <p:sp>
        <p:nvSpPr>
          <p:cNvPr id="172036" name="Content Placeholder 6"/>
          <p:cNvSpPr>
            <a:spLocks noGrp="1"/>
          </p:cNvSpPr>
          <p:nvPr>
            <p:ph sz="half" idx="2"/>
          </p:nvPr>
        </p:nvSpPr>
        <p:spPr>
          <a:xfrm>
            <a:off x="457200" y="1280160"/>
            <a:ext cx="8229600" cy="5029200"/>
          </a:xfrm>
        </p:spPr>
        <p:txBody>
          <a:bodyPr/>
          <a:lstStyle/>
          <a:p>
            <a:r>
              <a:rPr lang="en-US" dirty="0">
                <a:solidFill>
                  <a:srgbClr val="0070C0"/>
                </a:solidFill>
              </a:rPr>
              <a:t>In your state:</a:t>
            </a:r>
          </a:p>
          <a:p>
            <a:r>
              <a:rPr lang="en-US" dirty="0"/>
              <a:t>What should you do if a Certificate of Number or validation decal is lost or destroyed?</a:t>
            </a:r>
          </a:p>
          <a:p>
            <a:r>
              <a:rPr lang="en-US" dirty="0"/>
              <a:t>What should you do if your address changes?</a:t>
            </a:r>
          </a:p>
          <a:p>
            <a:r>
              <a:rPr lang="en-US" dirty="0"/>
              <a:t>How do you apply for a U.S. Coast Guard “Certificate of Documentation” for a larger recreational vessel?</a:t>
            </a: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0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20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203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203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4"/>
          <p:cNvSpPr>
            <a:spLocks noGrp="1"/>
          </p:cNvSpPr>
          <p:nvPr>
            <p:ph type="title"/>
          </p:nvPr>
        </p:nvSpPr>
        <p:spPr/>
        <p:txBody>
          <a:bodyPr/>
          <a:lstStyle/>
          <a:p>
            <a:r>
              <a:rPr lang="en-US" dirty="0"/>
              <a:t>Hull Identification Number</a:t>
            </a:r>
          </a:p>
        </p:txBody>
      </p:sp>
      <p:pic>
        <p:nvPicPr>
          <p:cNvPr id="163843" name="Content Placeholder 5" descr="hull_identification_number.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09800" y="1066800"/>
            <a:ext cx="4408487" cy="3836988"/>
          </a:xfrm>
          <a:prstGeom prst="rect">
            <a:avLst/>
          </a:prstGeom>
          <a:noFill/>
          <a:ln w="9525">
            <a:noFill/>
            <a:miter lim="800000"/>
            <a:headEnd/>
            <a:tailEnd/>
          </a:ln>
        </p:spPr>
      </p:pic>
      <p:sp>
        <p:nvSpPr>
          <p:cNvPr id="163844" name="Rectangle 3"/>
          <p:cNvSpPr txBox="1">
            <a:spLocks noChangeArrowheads="1"/>
          </p:cNvSpPr>
          <p:nvPr/>
        </p:nvSpPr>
        <p:spPr bwMode="auto">
          <a:xfrm>
            <a:off x="609600" y="5029200"/>
            <a:ext cx="8001000" cy="914400"/>
          </a:xfrm>
          <a:prstGeom prst="rect">
            <a:avLst/>
          </a:prstGeom>
          <a:noFill/>
          <a:ln w="9525">
            <a:noFill/>
            <a:miter lim="800000"/>
            <a:headEnd/>
            <a:tailEnd/>
          </a:ln>
        </p:spPr>
        <p:txBody>
          <a:bodyPr/>
          <a:lstStyle/>
          <a:p>
            <a:pPr eaLnBrk="0" hangingPunct="0">
              <a:spcBef>
                <a:spcPct val="20000"/>
              </a:spcBef>
              <a:buClr>
                <a:srgbClr val="0070C0"/>
              </a:buClr>
              <a:buSzPct val="100000"/>
            </a:pPr>
            <a:r>
              <a:rPr lang="en-US" sz="2500" b="1" dirty="0">
                <a:cs typeface="Arial" charset="0"/>
              </a:rPr>
              <a:t>The Hull Identification Number (HIN) is a 12-digit </a:t>
            </a:r>
          </a:p>
          <a:p>
            <a:pPr eaLnBrk="0" hangingPunct="0">
              <a:spcBef>
                <a:spcPct val="20000"/>
              </a:spcBef>
              <a:buClr>
                <a:srgbClr val="0070C0"/>
              </a:buClr>
              <a:buSzPct val="100000"/>
            </a:pPr>
            <a:r>
              <a:rPr lang="en-US" sz="2500" b="1" dirty="0">
                <a:cs typeface="Arial" charset="0"/>
              </a:rPr>
              <a:t>number that uniquely identifies a vessel.</a:t>
            </a:r>
          </a:p>
        </p:txBody>
      </p:sp>
      <p:pic>
        <p:nvPicPr>
          <p:cNvPr id="6"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4"/>
          <p:cNvSpPr>
            <a:spLocks noGrp="1"/>
          </p:cNvSpPr>
          <p:nvPr>
            <p:ph type="title"/>
          </p:nvPr>
        </p:nvSpPr>
        <p:spPr/>
        <p:txBody>
          <a:bodyPr/>
          <a:lstStyle/>
          <a:p>
            <a:r>
              <a:rPr lang="en-US" dirty="0"/>
              <a:t>Capacity Plate/Certificate of Compliance</a:t>
            </a:r>
          </a:p>
        </p:txBody>
      </p:sp>
      <p:sp>
        <p:nvSpPr>
          <p:cNvPr id="163844" name="Rectangle 3"/>
          <p:cNvSpPr txBox="1">
            <a:spLocks noChangeArrowheads="1"/>
          </p:cNvSpPr>
          <p:nvPr/>
        </p:nvSpPr>
        <p:spPr bwMode="auto">
          <a:xfrm>
            <a:off x="609600" y="4038600"/>
            <a:ext cx="8001000" cy="1752600"/>
          </a:xfrm>
          <a:prstGeom prst="rect">
            <a:avLst/>
          </a:prstGeom>
          <a:noFill/>
          <a:ln w="9525">
            <a:noFill/>
            <a:miter lim="800000"/>
            <a:headEnd/>
            <a:tailEnd/>
          </a:ln>
        </p:spPr>
        <p:txBody>
          <a:bodyPr/>
          <a:lstStyle/>
          <a:p>
            <a:pPr eaLnBrk="0" hangingPunct="0">
              <a:spcBef>
                <a:spcPct val="20000"/>
              </a:spcBef>
              <a:buClr>
                <a:srgbClr val="0070C0"/>
              </a:buClr>
              <a:buSzPct val="100000"/>
            </a:pPr>
            <a:r>
              <a:rPr lang="en-US" sz="2500" b="1" dirty="0">
                <a:cs typeface="Arial" charset="0"/>
              </a:rPr>
              <a:t>The Capacity Plate specifies the maximum weight and/or number of people the boat can carry safely as well as the maximum horsepower allowed for the boat.</a:t>
            </a: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pic>
        <p:nvPicPr>
          <p:cNvPr id="7" name="Picture 6" descr="Fig 2-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4800" y="1524000"/>
            <a:ext cx="4800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Fig 2-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638800" y="1143000"/>
            <a:ext cx="3303588"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8338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p:txBody>
          <a:bodyPr/>
          <a:lstStyle/>
          <a:p>
            <a:r>
              <a:rPr lang="en-US" dirty="0"/>
              <a:t>Who May Operate a Vessel</a:t>
            </a:r>
          </a:p>
        </p:txBody>
      </p:sp>
      <p:sp>
        <p:nvSpPr>
          <p:cNvPr id="175108" name="Content Placeholder 2"/>
          <p:cNvSpPr>
            <a:spLocks noGrp="1"/>
          </p:cNvSpPr>
          <p:nvPr>
            <p:ph sz="half" idx="2"/>
          </p:nvPr>
        </p:nvSpPr>
        <p:spPr>
          <a:xfrm>
            <a:off x="457200" y="1280160"/>
            <a:ext cx="8686800" cy="5029200"/>
          </a:xfrm>
        </p:spPr>
        <p:txBody>
          <a:bodyPr/>
          <a:lstStyle/>
          <a:p>
            <a:pPr marL="0" indent="0">
              <a:buNone/>
            </a:pPr>
            <a:r>
              <a:rPr lang="en-US" dirty="0">
                <a:solidFill>
                  <a:srgbClr val="0070C0"/>
                </a:solidFill>
              </a:rPr>
              <a:t>In your state:</a:t>
            </a:r>
          </a:p>
          <a:p>
            <a:r>
              <a:rPr lang="en-US" dirty="0"/>
              <a:t>How old must a person be to operate a boat, personal watercraft (PWC), or vessel with a specific horsepower?</a:t>
            </a:r>
          </a:p>
          <a:p>
            <a:r>
              <a:rPr lang="en-US" dirty="0"/>
              <a:t>Which persons must take a boating safety education course?</a:t>
            </a: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1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51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510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p:txBody>
          <a:bodyPr/>
          <a:lstStyle/>
          <a:p>
            <a:r>
              <a:rPr lang="en-US" dirty="0"/>
              <a:t>Who May Operate a Vessel</a:t>
            </a:r>
          </a:p>
        </p:txBody>
      </p:sp>
      <p:sp>
        <p:nvSpPr>
          <p:cNvPr id="176132" name="Content Placeholder 2"/>
          <p:cNvSpPr>
            <a:spLocks noGrp="1"/>
          </p:cNvSpPr>
          <p:nvPr>
            <p:ph sz="half" idx="2"/>
          </p:nvPr>
        </p:nvSpPr>
        <p:spPr>
          <a:xfrm>
            <a:off x="457200" y="1280160"/>
            <a:ext cx="8686800" cy="5029200"/>
          </a:xfrm>
        </p:spPr>
        <p:txBody>
          <a:bodyPr/>
          <a:lstStyle/>
          <a:p>
            <a:pPr marL="0" indent="0">
              <a:buNone/>
            </a:pPr>
            <a:r>
              <a:rPr lang="en-US" dirty="0">
                <a:solidFill>
                  <a:srgbClr val="0070C0"/>
                </a:solidFill>
              </a:rPr>
              <a:t>In your state:</a:t>
            </a:r>
          </a:p>
          <a:p>
            <a:r>
              <a:rPr lang="en-US" dirty="0"/>
              <a:t>Which persons must have an adult on board the vessel?</a:t>
            </a:r>
          </a:p>
          <a:p>
            <a:r>
              <a:rPr lang="en-US" dirty="0"/>
              <a:t>Are operators required to carry the boater education certificate on board?</a:t>
            </a:r>
          </a:p>
          <a:p>
            <a:r>
              <a:rPr lang="en-US" dirty="0"/>
              <a:t>Which persons are exempt from the boating safety education course?					</a:t>
            </a: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1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1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61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61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p:nvPr>
        </p:nvSpPr>
        <p:spPr/>
        <p:txBody>
          <a:bodyPr/>
          <a:lstStyle/>
          <a:p>
            <a:r>
              <a:rPr lang="en-US" dirty="0"/>
              <a:t>Unlawful Operation of a Vessel</a:t>
            </a:r>
          </a:p>
        </p:txBody>
      </p:sp>
      <p:sp>
        <p:nvSpPr>
          <p:cNvPr id="3" name="Content Placeholder 2"/>
          <p:cNvSpPr>
            <a:spLocks noGrp="1"/>
          </p:cNvSpPr>
          <p:nvPr>
            <p:ph idx="1"/>
          </p:nvPr>
        </p:nvSpPr>
        <p:spPr/>
        <p:txBody>
          <a:bodyPr/>
          <a:lstStyle/>
          <a:p>
            <a:r>
              <a:rPr lang="en-US" dirty="0"/>
              <a:t>Reckless operation means boating in a way that could endanger someone’s life, safety, or property.</a:t>
            </a:r>
          </a:p>
        </p:txBody>
      </p:sp>
      <p:pic>
        <p:nvPicPr>
          <p:cNvPr id="166916" name="Picture 4" descr="C:\DOCUME~1\bbullock\LOCALS~1\Temp\VMwareDnD\0fbe22b0\pwc_annoying.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38400" y="2362200"/>
            <a:ext cx="4446588" cy="3500438"/>
          </a:xfrm>
          <a:prstGeom prst="rect">
            <a:avLst/>
          </a:prstGeom>
          <a:noFill/>
          <a:ln w="9525">
            <a:noFill/>
            <a:miter lim="800000"/>
            <a:headEnd/>
            <a:tailEnd/>
          </a:ln>
        </p:spPr>
      </p:pic>
      <p:pic>
        <p:nvPicPr>
          <p:cNvPr id="6"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3"/>
          <p:cNvSpPr>
            <a:spLocks noGrp="1"/>
          </p:cNvSpPr>
          <p:nvPr>
            <p:ph type="title"/>
          </p:nvPr>
        </p:nvSpPr>
        <p:spPr/>
        <p:txBody>
          <a:bodyPr/>
          <a:lstStyle/>
          <a:p>
            <a:r>
              <a:rPr lang="en-US" dirty="0"/>
              <a:t>Unlawful Operation of a Vessel</a:t>
            </a:r>
          </a:p>
        </p:txBody>
      </p:sp>
      <p:sp>
        <p:nvSpPr>
          <p:cNvPr id="178180" name="Content Placeholder 5"/>
          <p:cNvSpPr>
            <a:spLocks noGrp="1"/>
          </p:cNvSpPr>
          <p:nvPr>
            <p:ph sz="half" idx="2"/>
          </p:nvPr>
        </p:nvSpPr>
        <p:spPr>
          <a:xfrm>
            <a:off x="457200" y="1280160"/>
            <a:ext cx="8686800" cy="5029200"/>
          </a:xfrm>
        </p:spPr>
        <p:txBody>
          <a:bodyPr/>
          <a:lstStyle/>
          <a:p>
            <a:pPr marL="0" indent="0">
              <a:buNone/>
            </a:pPr>
            <a:r>
              <a:rPr lang="en-US" dirty="0">
                <a:solidFill>
                  <a:srgbClr val="0070C0"/>
                </a:solidFill>
              </a:rPr>
              <a:t>In your state, does operating recklessly include:</a:t>
            </a:r>
          </a:p>
          <a:p>
            <a:r>
              <a:rPr lang="en-US" dirty="0"/>
              <a:t>Weaving through congested traffic?</a:t>
            </a:r>
          </a:p>
          <a:p>
            <a:r>
              <a:rPr lang="en-US" dirty="0"/>
              <a:t>Operating in swimming areas or other restricted areas?</a:t>
            </a:r>
          </a:p>
          <a:p>
            <a:r>
              <a:rPr lang="en-US" dirty="0"/>
              <a:t>Jumping wakes close to another vessel?</a:t>
            </a:r>
          </a:p>
          <a:p>
            <a:r>
              <a:rPr lang="en-US" dirty="0"/>
              <a:t>Swerving at the last moment to avoid collision?</a:t>
            </a:r>
          </a:p>
          <a:p>
            <a:r>
              <a:rPr lang="en-US" dirty="0"/>
              <a:t>Chasing or harassing wildlife?</a:t>
            </a: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1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81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818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818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818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818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3"/>
          <p:cNvSpPr>
            <a:spLocks noGrp="1"/>
          </p:cNvSpPr>
          <p:nvPr>
            <p:ph type="title"/>
          </p:nvPr>
        </p:nvSpPr>
        <p:spPr/>
        <p:txBody>
          <a:bodyPr/>
          <a:lstStyle/>
          <a:p>
            <a:r>
              <a:rPr lang="en-US" dirty="0"/>
              <a:t>Alcohol and Drugs</a:t>
            </a:r>
          </a:p>
        </p:txBody>
      </p:sp>
      <p:sp>
        <p:nvSpPr>
          <p:cNvPr id="181252" name="Content Placeholder 5"/>
          <p:cNvSpPr>
            <a:spLocks noGrp="1"/>
          </p:cNvSpPr>
          <p:nvPr>
            <p:ph sz="half" idx="2"/>
          </p:nvPr>
        </p:nvSpPr>
        <p:spPr>
          <a:xfrm>
            <a:off x="457200" y="1280160"/>
            <a:ext cx="8686800" cy="5029200"/>
          </a:xfrm>
        </p:spPr>
        <p:txBody>
          <a:bodyPr/>
          <a:lstStyle/>
          <a:p>
            <a:pPr marL="0" indent="0">
              <a:buNone/>
            </a:pPr>
            <a:r>
              <a:rPr lang="en-US" dirty="0">
                <a:solidFill>
                  <a:srgbClr val="0070C0"/>
                </a:solidFill>
              </a:rPr>
              <a:t>In your state:</a:t>
            </a:r>
          </a:p>
          <a:p>
            <a:r>
              <a:rPr lang="en-US" dirty="0"/>
              <a:t>How is boating while intoxicated (BWI) defined?</a:t>
            </a:r>
          </a:p>
          <a:p>
            <a:r>
              <a:rPr lang="en-US" dirty="0"/>
              <a:t>What determines if a person is intoxicated, including the blood alcohol concentration percentage?</a:t>
            </a:r>
          </a:p>
          <a:p>
            <a:r>
              <a:rPr lang="en-US" dirty="0"/>
              <a:t>What are the penalties </a:t>
            </a:r>
            <a:br>
              <a:rPr lang="en-US" dirty="0"/>
            </a:br>
            <a:r>
              <a:rPr lang="en-US" dirty="0"/>
              <a:t>for BWI?</a:t>
            </a:r>
          </a:p>
          <a:p>
            <a:r>
              <a:rPr lang="en-US" dirty="0"/>
              <a:t>When have you </a:t>
            </a:r>
            <a:br>
              <a:rPr lang="en-US" dirty="0"/>
            </a:br>
            <a:r>
              <a:rPr lang="en-US" dirty="0"/>
              <a:t>consented to be tested?</a:t>
            </a:r>
          </a:p>
        </p:txBody>
      </p:sp>
      <p:pic>
        <p:nvPicPr>
          <p:cNvPr id="8" name="Picture 6" descr="C:\DOCUME~1\bbullock\LOCALS~1\Temp\VMwareDnD\06153215\bui_enforcement.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29200" y="3636963"/>
            <a:ext cx="3810000" cy="2461685"/>
          </a:xfrm>
          <a:prstGeom prst="rect">
            <a:avLst/>
          </a:prstGeom>
          <a:noFill/>
          <a:ln w="9525">
            <a:noFill/>
            <a:miter lim="800000"/>
            <a:headEnd/>
            <a:tailEnd/>
          </a:ln>
        </p:spPr>
      </p:pic>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2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2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12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12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125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dirty="0"/>
              <a:t>Key Topics</a:t>
            </a:r>
          </a:p>
        </p:txBody>
      </p:sp>
      <p:sp>
        <p:nvSpPr>
          <p:cNvPr id="152579" name="Rectangle 3"/>
          <p:cNvSpPr>
            <a:spLocks noGrp="1" noChangeArrowheads="1"/>
          </p:cNvSpPr>
          <p:nvPr>
            <p:ph idx="1"/>
          </p:nvPr>
        </p:nvSpPr>
        <p:spPr/>
        <p:txBody>
          <a:bodyPr/>
          <a:lstStyle/>
          <a:p>
            <a:pPr>
              <a:spcBef>
                <a:spcPts val="2400"/>
              </a:spcBef>
            </a:pPr>
            <a:r>
              <a:rPr lang="en-US" dirty="0"/>
              <a:t>Numbering and Documentation </a:t>
            </a:r>
          </a:p>
          <a:p>
            <a:pPr>
              <a:spcBef>
                <a:spcPts val="2400"/>
              </a:spcBef>
            </a:pPr>
            <a:r>
              <a:rPr lang="en-US" dirty="0"/>
              <a:t>Hull Identification Number</a:t>
            </a:r>
          </a:p>
          <a:p>
            <a:pPr>
              <a:spcBef>
                <a:spcPts val="2400"/>
              </a:spcBef>
            </a:pPr>
            <a:r>
              <a:rPr lang="en-US" dirty="0"/>
              <a:t>Age and Education Requirements </a:t>
            </a:r>
          </a:p>
          <a:p>
            <a:pPr>
              <a:spcBef>
                <a:spcPts val="2400"/>
              </a:spcBef>
            </a:pPr>
            <a:r>
              <a:rPr lang="en-US" dirty="0"/>
              <a:t>Unlawful Operation</a:t>
            </a:r>
          </a:p>
          <a:p>
            <a:pPr>
              <a:spcBef>
                <a:spcPts val="2400"/>
              </a:spcBef>
            </a:pPr>
            <a:r>
              <a:rPr lang="en-US" dirty="0"/>
              <a:t>Alcohol and Drugs</a:t>
            </a:r>
          </a:p>
          <a:p>
            <a:pPr>
              <a:spcBef>
                <a:spcPts val="2400"/>
              </a:spcBef>
            </a:pPr>
            <a:r>
              <a:rPr lang="en-US" dirty="0"/>
              <a:t>Obstructing Navigation</a:t>
            </a:r>
          </a:p>
        </p:txBody>
      </p:sp>
      <p:sp>
        <p:nvSpPr>
          <p:cNvPr id="2" name="TextBox 1"/>
          <p:cNvSpPr txBox="1"/>
          <p:nvPr/>
        </p:nvSpPr>
        <p:spPr>
          <a:xfrm>
            <a:off x="468923" y="6506308"/>
            <a:ext cx="184666" cy="369332"/>
          </a:xfrm>
          <a:prstGeom prst="rect">
            <a:avLst/>
          </a:prstGeom>
          <a:noFill/>
        </p:spPr>
        <p:txBody>
          <a:bodyPr wrap="none" rtlCol="0">
            <a:spAutoFit/>
          </a:bodyPr>
          <a:lstStyle/>
          <a:p>
            <a:endParaRPr lang="en-US" dirty="0"/>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3"/>
          <p:cNvSpPr>
            <a:spLocks noGrp="1"/>
          </p:cNvSpPr>
          <p:nvPr>
            <p:ph type="title"/>
          </p:nvPr>
        </p:nvSpPr>
        <p:spPr/>
        <p:txBody>
          <a:bodyPr/>
          <a:lstStyle/>
          <a:p>
            <a:r>
              <a:rPr lang="en-US" dirty="0"/>
              <a:t>Obstructing Navigation</a:t>
            </a:r>
          </a:p>
        </p:txBody>
      </p:sp>
      <p:sp>
        <p:nvSpPr>
          <p:cNvPr id="179204" name="Content Placeholder 5"/>
          <p:cNvSpPr>
            <a:spLocks noGrp="1"/>
          </p:cNvSpPr>
          <p:nvPr>
            <p:ph sz="half" idx="2"/>
          </p:nvPr>
        </p:nvSpPr>
        <p:spPr>
          <a:xfrm>
            <a:off x="457200" y="1280160"/>
            <a:ext cx="8686800" cy="5029200"/>
          </a:xfrm>
        </p:spPr>
        <p:txBody>
          <a:bodyPr/>
          <a:lstStyle/>
          <a:p>
            <a:pPr>
              <a:spcBef>
                <a:spcPts val="1800"/>
              </a:spcBef>
            </a:pPr>
            <a:r>
              <a:rPr lang="en-US" dirty="0">
                <a:solidFill>
                  <a:srgbClr val="0070C0"/>
                </a:solidFill>
              </a:rPr>
              <a:t>It is illegal to:</a:t>
            </a:r>
          </a:p>
          <a:p>
            <a:pPr>
              <a:spcBef>
                <a:spcPts val="1800"/>
              </a:spcBef>
            </a:pPr>
            <a:r>
              <a:rPr lang="en-US" dirty="0"/>
              <a:t>Operate in a way that keeps other vessels from navigating safely.</a:t>
            </a:r>
          </a:p>
          <a:p>
            <a:pPr>
              <a:spcBef>
                <a:spcPts val="1800"/>
              </a:spcBef>
            </a:pPr>
            <a:r>
              <a:rPr lang="en-US" dirty="0"/>
              <a:t>Anchor in a river or channel in a place that is in the way of other vessels passing through.</a:t>
            </a:r>
          </a:p>
          <a:p>
            <a:pPr>
              <a:spcBef>
                <a:spcPts val="1800"/>
              </a:spcBef>
            </a:pPr>
            <a:r>
              <a:rPr lang="en-US" dirty="0"/>
              <a:t>Moor or attach vessel to buoy, beacon, light, or any other navigational aid. </a:t>
            </a:r>
          </a:p>
          <a:p>
            <a:pPr>
              <a:spcBef>
                <a:spcPts val="1800"/>
              </a:spcBef>
            </a:pPr>
            <a:r>
              <a:rPr lang="en-US" dirty="0"/>
              <a:t>Move, damage, or destroy any navigational aid.</a:t>
            </a:r>
          </a:p>
          <a:p>
            <a:pPr>
              <a:spcBef>
                <a:spcPts val="1800"/>
              </a:spcBef>
            </a:pPr>
            <a:r>
              <a:rPr lang="en-US" dirty="0"/>
              <a:t>Block access to a pier, wharf, boat ramp, or facility.</a:t>
            </a: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2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92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92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92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920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920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dirty="0"/>
              <a:t>Homeland Security Restrictions</a:t>
            </a:r>
          </a:p>
        </p:txBody>
      </p:sp>
      <p:sp>
        <p:nvSpPr>
          <p:cNvPr id="18435" name="Rectangle 3"/>
          <p:cNvSpPr>
            <a:spLocks noGrp="1" noChangeArrowheads="1"/>
          </p:cNvSpPr>
          <p:nvPr>
            <p:ph idx="1"/>
          </p:nvPr>
        </p:nvSpPr>
        <p:spPr/>
        <p:txBody>
          <a:bodyPr/>
          <a:lstStyle/>
          <a:p>
            <a:pPr>
              <a:spcBef>
                <a:spcPts val="2400"/>
              </a:spcBef>
            </a:pPr>
            <a:r>
              <a:rPr lang="en-US" dirty="0"/>
              <a:t>Slow to minimum speed within 500 yards of any U.S. Naval vessel. Do not approach within 100 yards.</a:t>
            </a:r>
          </a:p>
          <a:p>
            <a:pPr>
              <a:spcBef>
                <a:spcPts val="2400"/>
              </a:spcBef>
            </a:pPr>
            <a:r>
              <a:rPr lang="en-US" dirty="0"/>
              <a:t>Observe and avoid </a:t>
            </a:r>
            <a:br>
              <a:rPr lang="en-US" dirty="0"/>
            </a:br>
            <a:r>
              <a:rPr lang="en-US" dirty="0"/>
              <a:t>all security zones.</a:t>
            </a:r>
          </a:p>
          <a:p>
            <a:pPr>
              <a:spcBef>
                <a:spcPts val="2400"/>
              </a:spcBef>
            </a:pPr>
            <a:r>
              <a:rPr lang="en-US" dirty="0"/>
              <a:t>Observe and avoid </a:t>
            </a:r>
            <a:br>
              <a:rPr lang="en-US" dirty="0"/>
            </a:br>
            <a:r>
              <a:rPr lang="en-US" dirty="0"/>
              <a:t>restricted areas near dams, power plants, etc.</a:t>
            </a:r>
          </a:p>
          <a:p>
            <a:pPr>
              <a:spcBef>
                <a:spcPts val="2400"/>
              </a:spcBef>
            </a:pPr>
            <a:r>
              <a:rPr lang="en-US" dirty="0"/>
              <a:t>Do not stop or anchor beneath bridges or in channels.</a:t>
            </a:r>
          </a:p>
          <a:p>
            <a:pPr>
              <a:spcBef>
                <a:spcPts val="2400"/>
              </a:spcBef>
            </a:pPr>
            <a:r>
              <a:rPr lang="en-US" dirty="0"/>
              <a:t>Do your part to keep our waterways safe and secure.</a:t>
            </a:r>
          </a:p>
        </p:txBody>
      </p:sp>
      <p:pic>
        <p:nvPicPr>
          <p:cNvPr id="3" name="Picture 2">
            <a:extLst>
              <a:ext uri="{FF2B5EF4-FFF2-40B4-BE49-F238E27FC236}">
                <a16:creationId xmlns:a16="http://schemas.microsoft.com/office/drawing/2014/main" id="{3A75D778-320C-A74E-9F2D-89D5E5D370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48200" y="2057400"/>
            <a:ext cx="4114800" cy="1812736"/>
          </a:xfrm>
          <a:prstGeom prst="rect">
            <a:avLst/>
          </a:prstGeom>
        </p:spPr>
      </p:pic>
      <p:pic>
        <p:nvPicPr>
          <p:cNvPr id="6"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4"/>
          <p:cNvSpPr>
            <a:spLocks noGrp="1"/>
          </p:cNvSpPr>
          <p:nvPr>
            <p:ph type="title"/>
          </p:nvPr>
        </p:nvSpPr>
        <p:spPr/>
        <p:txBody>
          <a:bodyPr/>
          <a:lstStyle/>
          <a:p>
            <a:r>
              <a:rPr lang="en-US" dirty="0"/>
              <a:t>Personal Flotation Devices </a:t>
            </a:r>
            <a:br>
              <a:rPr lang="en-US" dirty="0"/>
            </a:br>
            <a:r>
              <a:rPr lang="en-US" dirty="0"/>
              <a:t>(PFDs)</a:t>
            </a:r>
          </a:p>
        </p:txBody>
      </p:sp>
      <p:sp>
        <p:nvSpPr>
          <p:cNvPr id="172035" name="Content Placeholder 5"/>
          <p:cNvSpPr>
            <a:spLocks noGrp="1"/>
          </p:cNvSpPr>
          <p:nvPr>
            <p:ph idx="1"/>
          </p:nvPr>
        </p:nvSpPr>
        <p:spPr/>
        <p:txBody>
          <a:bodyPr/>
          <a:lstStyle/>
          <a:p>
            <a:r>
              <a:rPr lang="en-US" dirty="0"/>
              <a:t>All vessels must have one wearable USCG–approved personal flotation device (PFD), sometimes called life jacket, of a proper size for each person on board.</a:t>
            </a:r>
          </a:p>
        </p:txBody>
      </p:sp>
      <p:pic>
        <p:nvPicPr>
          <p:cNvPr id="4" name="Content Placeholder 6" descr="pfd_type_i.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26186" y="3521075"/>
            <a:ext cx="1928436" cy="2480676"/>
          </a:xfrm>
          <a:prstGeom prst="rect">
            <a:avLst/>
          </a:prstGeom>
          <a:noFill/>
          <a:ln w="9525">
            <a:noFill/>
            <a:miter lim="800000"/>
            <a:headEnd/>
            <a:tailEnd/>
          </a:ln>
        </p:spPr>
      </p:pic>
      <p:sp>
        <p:nvSpPr>
          <p:cNvPr id="5" name="Rectangle 4"/>
          <p:cNvSpPr>
            <a:spLocks noChangeArrowheads="1"/>
          </p:cNvSpPr>
          <p:nvPr/>
        </p:nvSpPr>
        <p:spPr bwMode="auto">
          <a:xfrm>
            <a:off x="304800" y="2755099"/>
            <a:ext cx="3733800" cy="707886"/>
          </a:xfrm>
          <a:prstGeom prst="rect">
            <a:avLst/>
          </a:prstGeom>
          <a:noFill/>
          <a:ln w="9525">
            <a:noFill/>
            <a:miter lim="800000"/>
            <a:headEnd/>
            <a:tailEnd/>
          </a:ln>
        </p:spPr>
        <p:txBody>
          <a:bodyPr wrap="square">
            <a:spAutoFit/>
          </a:bodyPr>
          <a:lstStyle/>
          <a:p>
            <a:pPr>
              <a:buFont typeface="Wingdings" pitchFamily="2" charset="2"/>
              <a:buNone/>
            </a:pPr>
            <a:r>
              <a:rPr lang="en-US" sz="2000" dirty="0">
                <a:solidFill>
                  <a:srgbClr val="000000"/>
                </a:solidFill>
                <a:cs typeface="Arial" charset="0"/>
              </a:rPr>
              <a:t>Type I: </a:t>
            </a:r>
            <a:br>
              <a:rPr lang="en-US" sz="2000" dirty="0">
                <a:solidFill>
                  <a:srgbClr val="000000"/>
                </a:solidFill>
                <a:cs typeface="Arial" charset="0"/>
              </a:rPr>
            </a:br>
            <a:r>
              <a:rPr lang="en-US" sz="2000" dirty="0">
                <a:solidFill>
                  <a:srgbClr val="000000"/>
                </a:solidFill>
                <a:cs typeface="Arial" charset="0"/>
              </a:rPr>
              <a:t>Wearable Offshore Life Jackets</a:t>
            </a:r>
          </a:p>
        </p:txBody>
      </p:sp>
      <p:pic>
        <p:nvPicPr>
          <p:cNvPr id="6" name="Content Placeholder 7" descr="pfd_type_ii.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48450" y="3429000"/>
            <a:ext cx="1809750" cy="2298053"/>
          </a:xfrm>
          <a:prstGeom prst="rect">
            <a:avLst/>
          </a:prstGeom>
          <a:noFill/>
          <a:ln w="9525">
            <a:noFill/>
            <a:miter lim="800000"/>
            <a:headEnd/>
            <a:tailEnd/>
          </a:ln>
        </p:spPr>
      </p:pic>
      <p:pic>
        <p:nvPicPr>
          <p:cNvPr id="172039" name="Picture 9" descr="C:\DOCUME~1\jcarbone\LOCALS~1\Temp\VMwareDnD\d9ce1731\PFD_toddler_typeII.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93009" y="3429001"/>
            <a:ext cx="1928436" cy="2681288"/>
          </a:xfrm>
          <a:prstGeom prst="rect">
            <a:avLst/>
          </a:prstGeom>
          <a:blipFill dpi="0" rotWithShape="1">
            <a:blip r:embed="rId6">
              <a:alphaModFix amt="0"/>
            </a:blip>
            <a:srcRect/>
            <a:tile tx="0" ty="0" sx="100000" sy="100000" flip="none" algn="tl"/>
          </a:blipFill>
          <a:ln w="9525">
            <a:noFill/>
            <a:miter lim="800000"/>
            <a:headEnd/>
            <a:tailEnd/>
          </a:ln>
        </p:spPr>
      </p:pic>
      <p:sp>
        <p:nvSpPr>
          <p:cNvPr id="8" name="Rectangle 7"/>
          <p:cNvSpPr>
            <a:spLocks noChangeArrowheads="1"/>
          </p:cNvSpPr>
          <p:nvPr/>
        </p:nvSpPr>
        <p:spPr bwMode="auto">
          <a:xfrm>
            <a:off x="5029200" y="2755099"/>
            <a:ext cx="3657600" cy="707886"/>
          </a:xfrm>
          <a:prstGeom prst="rect">
            <a:avLst/>
          </a:prstGeom>
          <a:noFill/>
          <a:ln w="9525">
            <a:noFill/>
            <a:miter lim="800000"/>
            <a:headEnd/>
            <a:tailEnd/>
          </a:ln>
        </p:spPr>
        <p:txBody>
          <a:bodyPr wrap="square">
            <a:spAutoFit/>
          </a:bodyPr>
          <a:lstStyle/>
          <a:p>
            <a:pPr>
              <a:tabLst>
                <a:tab pos="346075" algn="l"/>
              </a:tabLst>
            </a:pPr>
            <a:r>
              <a:rPr lang="en-US" sz="2000" dirty="0">
                <a:solidFill>
                  <a:srgbClr val="000000"/>
                </a:solidFill>
                <a:cs typeface="Arial" charset="0"/>
              </a:rPr>
              <a:t>Type II: </a:t>
            </a:r>
            <a:br>
              <a:rPr lang="en-US" sz="2000" dirty="0">
                <a:solidFill>
                  <a:srgbClr val="000000"/>
                </a:solidFill>
                <a:cs typeface="Arial" charset="0"/>
              </a:rPr>
            </a:br>
            <a:r>
              <a:rPr lang="en-US" sz="2000" dirty="0">
                <a:solidFill>
                  <a:srgbClr val="000000"/>
                </a:solidFill>
                <a:cs typeface="Arial" charset="0"/>
              </a:rPr>
              <a:t>Wearable Near-Shore Vests</a:t>
            </a:r>
          </a:p>
        </p:txBody>
      </p:sp>
      <p:pic>
        <p:nvPicPr>
          <p:cNvPr id="10" name="Picture 16" descr="uscga-very-large gray"/>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20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7"/>
          <p:cNvSpPr>
            <a:spLocks noGrp="1"/>
          </p:cNvSpPr>
          <p:nvPr>
            <p:ph type="title"/>
          </p:nvPr>
        </p:nvSpPr>
        <p:spPr/>
        <p:txBody>
          <a:bodyPr/>
          <a:lstStyle/>
          <a:p>
            <a:r>
              <a:rPr lang="en-US" dirty="0"/>
              <a:t>Personal Flotation Devices</a:t>
            </a:r>
          </a:p>
        </p:txBody>
      </p:sp>
      <p:sp>
        <p:nvSpPr>
          <p:cNvPr id="8" name="Text Placeholder 7">
            <a:extLst>
              <a:ext uri="{FF2B5EF4-FFF2-40B4-BE49-F238E27FC236}">
                <a16:creationId xmlns:a16="http://schemas.microsoft.com/office/drawing/2014/main" id="{90E31030-8D3D-4F6F-B223-2C61E325F050}"/>
              </a:ext>
            </a:extLst>
          </p:cNvPr>
          <p:cNvSpPr>
            <a:spLocks noGrp="1"/>
          </p:cNvSpPr>
          <p:nvPr>
            <p:ph type="body" sz="quarter" idx="14"/>
          </p:nvPr>
        </p:nvSpPr>
        <p:spPr/>
        <p:txBody>
          <a:bodyPr/>
          <a:lstStyle/>
          <a:p>
            <a:endParaRPr lang="en-US"/>
          </a:p>
        </p:txBody>
      </p:sp>
      <p:pic>
        <p:nvPicPr>
          <p:cNvPr id="173059" name="Content Placeholder 6" descr="pfd_type_iii.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0" y="1676400"/>
            <a:ext cx="1722438" cy="2465388"/>
          </a:xfrm>
          <a:prstGeom prst="rect">
            <a:avLst/>
          </a:prstGeom>
          <a:noFill/>
          <a:ln w="9525">
            <a:noFill/>
            <a:miter lim="800000"/>
            <a:headEnd/>
            <a:tailEnd/>
          </a:ln>
        </p:spPr>
      </p:pic>
      <p:pic>
        <p:nvPicPr>
          <p:cNvPr id="173060" name="Content Placeholder 8" descr="pfd_type_iii_inflatable.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8600" y="1600200"/>
            <a:ext cx="1876425" cy="2776537"/>
          </a:xfrm>
          <a:prstGeom prst="rect">
            <a:avLst/>
          </a:prstGeom>
          <a:noFill/>
          <a:ln w="9525">
            <a:noFill/>
            <a:miter lim="800000"/>
            <a:headEnd/>
            <a:tailEnd/>
          </a:ln>
        </p:spPr>
      </p:pic>
      <p:sp>
        <p:nvSpPr>
          <p:cNvPr id="173061" name="Rectangle 12"/>
          <p:cNvSpPr>
            <a:spLocks noChangeArrowheads="1"/>
          </p:cNvSpPr>
          <p:nvPr/>
        </p:nvSpPr>
        <p:spPr bwMode="auto">
          <a:xfrm>
            <a:off x="533400" y="1066800"/>
            <a:ext cx="3948113" cy="400110"/>
          </a:xfrm>
          <a:prstGeom prst="rect">
            <a:avLst/>
          </a:prstGeom>
          <a:noFill/>
          <a:ln w="9525">
            <a:noFill/>
            <a:miter lim="800000"/>
            <a:headEnd/>
            <a:tailEnd/>
          </a:ln>
        </p:spPr>
        <p:txBody>
          <a:bodyPr wrap="square">
            <a:spAutoFit/>
          </a:bodyPr>
          <a:lstStyle/>
          <a:p>
            <a:r>
              <a:rPr lang="en-US" sz="2000" dirty="0">
                <a:solidFill>
                  <a:srgbClr val="000000"/>
                </a:solidFill>
                <a:cs typeface="Arial" charset="0"/>
              </a:rPr>
              <a:t>Type III: Wearable Flotation Aids</a:t>
            </a:r>
          </a:p>
        </p:txBody>
      </p:sp>
      <p:pic>
        <p:nvPicPr>
          <p:cNvPr id="14" name="Content Placeholder 5" descr="pfd_type_iv_ring.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68787" y="1143000"/>
            <a:ext cx="2589213" cy="1857375"/>
          </a:xfrm>
          <a:prstGeom prst="rect">
            <a:avLst/>
          </a:prstGeom>
          <a:noFill/>
          <a:ln w="9525">
            <a:noFill/>
            <a:miter lim="800000"/>
            <a:headEnd/>
            <a:tailEnd/>
          </a:ln>
        </p:spPr>
      </p:pic>
      <p:pic>
        <p:nvPicPr>
          <p:cNvPr id="15" name="Picture 6" descr="pfd_type_iv_cushion.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615113" y="3297238"/>
            <a:ext cx="2224087" cy="1655762"/>
          </a:xfrm>
          <a:prstGeom prst="rect">
            <a:avLst/>
          </a:prstGeom>
          <a:noFill/>
          <a:ln w="9525">
            <a:noFill/>
            <a:miter lim="800000"/>
            <a:headEnd/>
            <a:tailEnd/>
          </a:ln>
        </p:spPr>
      </p:pic>
      <p:sp>
        <p:nvSpPr>
          <p:cNvPr id="16" name="Rectangle 15"/>
          <p:cNvSpPr>
            <a:spLocks noChangeArrowheads="1"/>
          </p:cNvSpPr>
          <p:nvPr/>
        </p:nvSpPr>
        <p:spPr bwMode="auto">
          <a:xfrm>
            <a:off x="6672263" y="2667000"/>
            <a:ext cx="2624137" cy="708025"/>
          </a:xfrm>
          <a:prstGeom prst="rect">
            <a:avLst/>
          </a:prstGeom>
          <a:noFill/>
          <a:ln w="9525">
            <a:noFill/>
            <a:miter lim="800000"/>
            <a:headEnd/>
            <a:tailEnd/>
          </a:ln>
        </p:spPr>
        <p:txBody>
          <a:bodyPr>
            <a:spAutoFit/>
          </a:bodyPr>
          <a:lstStyle/>
          <a:p>
            <a:pPr>
              <a:buFont typeface="Wingdings" pitchFamily="2" charset="2"/>
              <a:buNone/>
            </a:pPr>
            <a:r>
              <a:rPr lang="en-US" sz="2000" dirty="0">
                <a:solidFill>
                  <a:srgbClr val="000000"/>
                </a:solidFill>
                <a:cs typeface="Arial" charset="0"/>
              </a:rPr>
              <a:t>Type IV: </a:t>
            </a:r>
            <a:br>
              <a:rPr lang="en-US" sz="2000" dirty="0">
                <a:solidFill>
                  <a:srgbClr val="000000"/>
                </a:solidFill>
                <a:cs typeface="Arial" charset="0"/>
              </a:rPr>
            </a:br>
            <a:r>
              <a:rPr lang="en-US" sz="2000" dirty="0">
                <a:solidFill>
                  <a:srgbClr val="000000"/>
                </a:solidFill>
                <a:cs typeface="Arial" charset="0"/>
              </a:rPr>
              <a:t>Throwable Devices</a:t>
            </a:r>
          </a:p>
        </p:txBody>
      </p:sp>
      <p:pic>
        <p:nvPicPr>
          <p:cNvPr id="17" name="Content Placeholder 5" descr="pfd_type_v.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038600" y="3581400"/>
            <a:ext cx="2220913" cy="2566988"/>
          </a:xfrm>
          <a:prstGeom prst="rect">
            <a:avLst/>
          </a:prstGeom>
          <a:noFill/>
          <a:ln w="9525">
            <a:noFill/>
            <a:miter lim="800000"/>
            <a:headEnd/>
            <a:tailEnd/>
          </a:ln>
        </p:spPr>
      </p:pic>
      <p:sp>
        <p:nvSpPr>
          <p:cNvPr id="18" name="Rectangle 17"/>
          <p:cNvSpPr>
            <a:spLocks noChangeArrowheads="1"/>
          </p:cNvSpPr>
          <p:nvPr/>
        </p:nvSpPr>
        <p:spPr bwMode="auto">
          <a:xfrm>
            <a:off x="1524000" y="5334000"/>
            <a:ext cx="2805113" cy="708025"/>
          </a:xfrm>
          <a:prstGeom prst="rect">
            <a:avLst/>
          </a:prstGeom>
          <a:noFill/>
          <a:ln w="9525">
            <a:noFill/>
            <a:miter lim="800000"/>
            <a:headEnd/>
            <a:tailEnd/>
          </a:ln>
        </p:spPr>
        <p:txBody>
          <a:bodyPr>
            <a:spAutoFit/>
          </a:bodyPr>
          <a:lstStyle/>
          <a:p>
            <a:pPr marL="55563" indent="-55563">
              <a:buFont typeface="Wingdings" pitchFamily="2" charset="2"/>
              <a:buNone/>
            </a:pPr>
            <a:r>
              <a:rPr lang="en-US" sz="2000" dirty="0">
                <a:solidFill>
                  <a:srgbClr val="000000"/>
                </a:solidFill>
                <a:cs typeface="Arial" charset="0"/>
              </a:rPr>
              <a:t>Type V: </a:t>
            </a:r>
            <a:br>
              <a:rPr lang="en-US" sz="2000" dirty="0">
                <a:solidFill>
                  <a:srgbClr val="000000"/>
                </a:solidFill>
                <a:cs typeface="Arial" charset="0"/>
              </a:rPr>
            </a:br>
            <a:r>
              <a:rPr lang="en-US" sz="2000" dirty="0">
                <a:solidFill>
                  <a:srgbClr val="000000"/>
                </a:solidFill>
                <a:cs typeface="Arial" charset="0"/>
              </a:rPr>
              <a:t>Special-Use Devices</a:t>
            </a:r>
          </a:p>
        </p:txBody>
      </p:sp>
      <p:sp>
        <p:nvSpPr>
          <p:cNvPr id="2" name="TextBox 1"/>
          <p:cNvSpPr txBox="1"/>
          <p:nvPr/>
        </p:nvSpPr>
        <p:spPr>
          <a:xfrm>
            <a:off x="586154" y="6525846"/>
            <a:ext cx="184666" cy="369332"/>
          </a:xfrm>
          <a:prstGeom prst="rect">
            <a:avLst/>
          </a:prstGeom>
          <a:noFill/>
        </p:spPr>
        <p:txBody>
          <a:bodyPr wrap="none" rtlCol="0">
            <a:spAutoFit/>
          </a:bodyPr>
          <a:lstStyle/>
          <a:p>
            <a:endParaRPr lang="en-US" dirty="0"/>
          </a:p>
        </p:txBody>
      </p:sp>
      <p:pic>
        <p:nvPicPr>
          <p:cNvPr id="12" name="Picture 16" descr="uscga-very-large gray"/>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7"/>
          <p:cNvSpPr>
            <a:spLocks noGrp="1"/>
          </p:cNvSpPr>
          <p:nvPr>
            <p:ph type="title"/>
          </p:nvPr>
        </p:nvSpPr>
        <p:spPr/>
        <p:txBody>
          <a:bodyPr/>
          <a:lstStyle/>
          <a:p>
            <a:r>
              <a:rPr lang="en-US" dirty="0"/>
              <a:t>New Icons</a:t>
            </a:r>
          </a:p>
        </p:txBody>
      </p:sp>
      <p:sp>
        <p:nvSpPr>
          <p:cNvPr id="2" name="TextBox 1"/>
          <p:cNvSpPr txBox="1"/>
          <p:nvPr/>
        </p:nvSpPr>
        <p:spPr>
          <a:xfrm>
            <a:off x="586154" y="6525846"/>
            <a:ext cx="184666" cy="369332"/>
          </a:xfrm>
          <a:prstGeom prst="rect">
            <a:avLst/>
          </a:prstGeom>
          <a:noFill/>
        </p:spPr>
        <p:txBody>
          <a:bodyPr wrap="none" rtlCol="0">
            <a:spAutoFit/>
          </a:bodyPr>
          <a:lstStyle/>
          <a:p>
            <a:endParaRPr lang="en-US" dirty="0"/>
          </a:p>
        </p:txBody>
      </p:sp>
      <p:pic>
        <p:nvPicPr>
          <p:cNvPr id="12"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
        <p:nvSpPr>
          <p:cNvPr id="19" name="Rectangle 5">
            <a:extLst>
              <a:ext uri="{FF2B5EF4-FFF2-40B4-BE49-F238E27FC236}">
                <a16:creationId xmlns:a16="http://schemas.microsoft.com/office/drawing/2014/main" id="{58F54EAE-F357-BB48-A196-7680DD12FB74}"/>
              </a:ext>
            </a:extLst>
          </p:cNvPr>
          <p:cNvSpPr>
            <a:spLocks noChangeArrowheads="1"/>
          </p:cNvSpPr>
          <p:nvPr/>
        </p:nvSpPr>
        <p:spPr bwMode="auto">
          <a:xfrm>
            <a:off x="4676081" y="1447800"/>
            <a:ext cx="4267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b="1">
                <a:solidFill>
                  <a:srgbClr val="333399"/>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rgbClr val="333399"/>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MS PGothic" panose="020B0600070205080204" pitchFamily="34" charset="-128"/>
              </a:defRPr>
            </a:lvl9pPr>
          </a:lstStyle>
          <a:p>
            <a:pPr>
              <a:spcBef>
                <a:spcPct val="0"/>
              </a:spcBef>
              <a:buSzPts val="2600"/>
            </a:pPr>
            <a:r>
              <a:rPr lang="en-US" altLang="en-US" sz="2800" dirty="0">
                <a:solidFill>
                  <a:schemeClr val="tx1"/>
                </a:solidFill>
                <a:cs typeface="Arial" panose="020B0604020202020204" pitchFamily="34" charset="0"/>
              </a:rPr>
              <a:t>Choose the level of buoyancy for the type of activity.</a:t>
            </a:r>
          </a:p>
          <a:p>
            <a:pPr>
              <a:spcBef>
                <a:spcPct val="0"/>
              </a:spcBef>
              <a:buSzPts val="2600"/>
            </a:pPr>
            <a:endParaRPr lang="en-US" altLang="en-US" sz="2800" b="0" dirty="0">
              <a:solidFill>
                <a:schemeClr val="tx1"/>
              </a:solidFill>
              <a:cs typeface="Arial" panose="020B0604020202020204" pitchFamily="34" charset="0"/>
            </a:endParaRPr>
          </a:p>
          <a:p>
            <a:pPr>
              <a:spcBef>
                <a:spcPct val="0"/>
              </a:spcBef>
            </a:pPr>
            <a:r>
              <a:rPr lang="en-US" altLang="en-US" sz="2800" dirty="0">
                <a:solidFill>
                  <a:schemeClr val="tx1"/>
                </a:solidFill>
                <a:cs typeface="Arial" panose="020B0604020202020204" pitchFamily="34" charset="0"/>
              </a:rPr>
              <a:t>The curved arrow indicates that it is likely to turn an unconscious wearer face up in the water. </a:t>
            </a:r>
            <a:endParaRPr lang="en-US" altLang="en-US" sz="2800" b="0" dirty="0">
              <a:solidFill>
                <a:schemeClr val="tx1"/>
              </a:solidFill>
              <a:cs typeface="Arial" panose="020B0604020202020204" pitchFamily="34" charset="0"/>
            </a:endParaRPr>
          </a:p>
        </p:txBody>
      </p:sp>
      <p:pic>
        <p:nvPicPr>
          <p:cNvPr id="20" name="Picture 4">
            <a:extLst>
              <a:ext uri="{FF2B5EF4-FFF2-40B4-BE49-F238E27FC236}">
                <a16:creationId xmlns:a16="http://schemas.microsoft.com/office/drawing/2014/main" id="{F951AD19-1EC2-084B-9359-5584314BDA99}"/>
              </a:ext>
            </a:extLst>
          </p:cNvPr>
          <p:cNvPicPr>
            <a:picLocks noGrp="1"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0821" y="1166374"/>
            <a:ext cx="3659000" cy="4946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3420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7"/>
          <p:cNvSpPr>
            <a:spLocks noGrp="1"/>
          </p:cNvSpPr>
          <p:nvPr>
            <p:ph type="title"/>
          </p:nvPr>
        </p:nvSpPr>
        <p:spPr/>
        <p:txBody>
          <a:bodyPr/>
          <a:lstStyle/>
          <a:p>
            <a:r>
              <a:rPr lang="en-US" dirty="0"/>
              <a:t>New Icons</a:t>
            </a:r>
          </a:p>
        </p:txBody>
      </p:sp>
      <p:sp>
        <p:nvSpPr>
          <p:cNvPr id="2" name="TextBox 1"/>
          <p:cNvSpPr txBox="1"/>
          <p:nvPr/>
        </p:nvSpPr>
        <p:spPr>
          <a:xfrm>
            <a:off x="586154" y="6525846"/>
            <a:ext cx="184666" cy="369332"/>
          </a:xfrm>
          <a:prstGeom prst="rect">
            <a:avLst/>
          </a:prstGeom>
          <a:noFill/>
        </p:spPr>
        <p:txBody>
          <a:bodyPr wrap="none" rtlCol="0">
            <a:spAutoFit/>
          </a:bodyPr>
          <a:lstStyle/>
          <a:p>
            <a:endParaRPr lang="en-US" dirty="0"/>
          </a:p>
        </p:txBody>
      </p:sp>
      <p:pic>
        <p:nvPicPr>
          <p:cNvPr id="12"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pic>
        <p:nvPicPr>
          <p:cNvPr id="8" name="Picture 7" descr="Graphical user interface, text, application, email&#10;&#10;Description automatically generated">
            <a:extLst>
              <a:ext uri="{FF2B5EF4-FFF2-40B4-BE49-F238E27FC236}">
                <a16:creationId xmlns:a16="http://schemas.microsoft.com/office/drawing/2014/main" id="{466F076B-49C6-494A-92D6-53DD4A3AC58F}"/>
              </a:ext>
            </a:extLst>
          </p:cNvPr>
          <p:cNvPicPr>
            <a:picLocks noChangeAspect="1"/>
          </p:cNvPicPr>
          <p:nvPr/>
        </p:nvPicPr>
        <p:blipFill>
          <a:blip r:embed="rId4"/>
          <a:stretch>
            <a:fillRect/>
          </a:stretch>
        </p:blipFill>
        <p:spPr>
          <a:xfrm>
            <a:off x="900193" y="1024059"/>
            <a:ext cx="3657600" cy="4914900"/>
          </a:xfrm>
          <a:prstGeom prst="rect">
            <a:avLst/>
          </a:prstGeom>
        </p:spPr>
      </p:pic>
      <p:pic>
        <p:nvPicPr>
          <p:cNvPr id="10" name="Picture 9" descr="Text&#10;&#10;Description automatically generated">
            <a:extLst>
              <a:ext uri="{FF2B5EF4-FFF2-40B4-BE49-F238E27FC236}">
                <a16:creationId xmlns:a16="http://schemas.microsoft.com/office/drawing/2014/main" id="{C4898696-413F-694F-A1DA-A46B89676463}"/>
              </a:ext>
            </a:extLst>
          </p:cNvPr>
          <p:cNvPicPr>
            <a:picLocks noChangeAspect="1"/>
          </p:cNvPicPr>
          <p:nvPr/>
        </p:nvPicPr>
        <p:blipFill>
          <a:blip r:embed="rId5"/>
          <a:stretch>
            <a:fillRect/>
          </a:stretch>
        </p:blipFill>
        <p:spPr>
          <a:xfrm>
            <a:off x="4586209" y="1487609"/>
            <a:ext cx="3695700" cy="3987800"/>
          </a:xfrm>
          <a:prstGeom prst="rect">
            <a:avLst/>
          </a:prstGeom>
        </p:spPr>
      </p:pic>
    </p:spTree>
    <p:extLst>
      <p:ext uri="{BB962C8B-B14F-4D97-AF65-F5344CB8AC3E}">
        <p14:creationId xmlns:p14="http://schemas.microsoft.com/office/powerpoint/2010/main" val="2239748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7"/>
          <p:cNvSpPr>
            <a:spLocks noGrp="1"/>
          </p:cNvSpPr>
          <p:nvPr>
            <p:ph type="title"/>
          </p:nvPr>
        </p:nvSpPr>
        <p:spPr>
          <a:xfrm>
            <a:off x="-23191" y="0"/>
            <a:ext cx="9144000" cy="1371600"/>
          </a:xfrm>
        </p:spPr>
        <p:txBody>
          <a:bodyPr/>
          <a:lstStyle/>
          <a:p>
            <a:r>
              <a:rPr lang="en-US" dirty="0"/>
              <a:t>New Icons: Comparisons</a:t>
            </a:r>
          </a:p>
        </p:txBody>
      </p:sp>
      <p:sp>
        <p:nvSpPr>
          <p:cNvPr id="2" name="TextBox 1"/>
          <p:cNvSpPr txBox="1"/>
          <p:nvPr/>
        </p:nvSpPr>
        <p:spPr>
          <a:xfrm>
            <a:off x="586154" y="6525846"/>
            <a:ext cx="184666" cy="369332"/>
          </a:xfrm>
          <a:prstGeom prst="rect">
            <a:avLst/>
          </a:prstGeom>
          <a:noFill/>
        </p:spPr>
        <p:txBody>
          <a:bodyPr wrap="none" rtlCol="0">
            <a:spAutoFit/>
          </a:bodyPr>
          <a:lstStyle/>
          <a:p>
            <a:endParaRPr lang="en-US" dirty="0"/>
          </a:p>
        </p:txBody>
      </p:sp>
      <p:pic>
        <p:nvPicPr>
          <p:cNvPr id="12"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pic>
        <p:nvPicPr>
          <p:cNvPr id="5" name="Picture 4" descr="Table&#10;&#10;Description automatically generated">
            <a:extLst>
              <a:ext uri="{FF2B5EF4-FFF2-40B4-BE49-F238E27FC236}">
                <a16:creationId xmlns:a16="http://schemas.microsoft.com/office/drawing/2014/main" id="{35198A97-088F-D64B-B3C0-BEA13D4C5370}"/>
              </a:ext>
            </a:extLst>
          </p:cNvPr>
          <p:cNvPicPr>
            <a:picLocks noChangeAspect="1"/>
          </p:cNvPicPr>
          <p:nvPr/>
        </p:nvPicPr>
        <p:blipFill>
          <a:blip r:embed="rId4"/>
          <a:stretch>
            <a:fillRect/>
          </a:stretch>
        </p:blipFill>
        <p:spPr>
          <a:xfrm>
            <a:off x="535120" y="1163909"/>
            <a:ext cx="8027377" cy="4530181"/>
          </a:xfrm>
          <a:prstGeom prst="rect">
            <a:avLst/>
          </a:prstGeom>
        </p:spPr>
      </p:pic>
    </p:spTree>
    <p:extLst>
      <p:ext uri="{BB962C8B-B14F-4D97-AF65-F5344CB8AC3E}">
        <p14:creationId xmlns:p14="http://schemas.microsoft.com/office/powerpoint/2010/main" val="1411961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5"/>
          <p:cNvSpPr>
            <a:spLocks noGrp="1"/>
          </p:cNvSpPr>
          <p:nvPr>
            <p:ph type="title"/>
          </p:nvPr>
        </p:nvSpPr>
        <p:spPr/>
        <p:txBody>
          <a:bodyPr/>
          <a:lstStyle/>
          <a:p>
            <a:r>
              <a:rPr lang="en-US" dirty="0"/>
              <a:t>Personal Flotation Devices</a:t>
            </a:r>
          </a:p>
        </p:txBody>
      </p:sp>
      <p:sp>
        <p:nvSpPr>
          <p:cNvPr id="7" name="Content Placeholder 6"/>
          <p:cNvSpPr>
            <a:spLocks noGrp="1"/>
          </p:cNvSpPr>
          <p:nvPr>
            <p:ph sz="half" idx="2"/>
          </p:nvPr>
        </p:nvSpPr>
        <p:spPr>
          <a:xfrm>
            <a:off x="457200" y="1280160"/>
            <a:ext cx="8686800" cy="5029200"/>
          </a:xfrm>
        </p:spPr>
        <p:txBody>
          <a:bodyPr/>
          <a:lstStyle/>
          <a:p>
            <a:pPr marL="0" indent="0">
              <a:buNone/>
            </a:pPr>
            <a:r>
              <a:rPr lang="en-US" dirty="0">
                <a:solidFill>
                  <a:srgbClr val="0070C0"/>
                </a:solidFill>
              </a:rPr>
              <a:t>In your state:</a:t>
            </a:r>
          </a:p>
          <a:p>
            <a:r>
              <a:rPr lang="en-US" dirty="0"/>
              <a:t>What are the laws regarding PFDs?</a:t>
            </a:r>
          </a:p>
          <a:p>
            <a:r>
              <a:rPr lang="en-US" dirty="0"/>
              <a:t>What types must be carried on board?</a:t>
            </a:r>
          </a:p>
          <a:p>
            <a:r>
              <a:rPr lang="en-US" dirty="0"/>
              <a:t>Which vessels must have a Type IV throwable device on board?</a:t>
            </a:r>
          </a:p>
        </p:txBody>
      </p:sp>
      <p:sp>
        <p:nvSpPr>
          <p:cNvPr id="2" name="TextBox 1"/>
          <p:cNvSpPr txBox="1"/>
          <p:nvPr/>
        </p:nvSpPr>
        <p:spPr>
          <a:xfrm>
            <a:off x="781538" y="6310923"/>
            <a:ext cx="184666" cy="369332"/>
          </a:xfrm>
          <a:prstGeom prst="rect">
            <a:avLst/>
          </a:prstGeom>
          <a:noFill/>
        </p:spPr>
        <p:txBody>
          <a:bodyPr wrap="none" rtlCol="0">
            <a:spAutoFit/>
          </a:bodyPr>
          <a:lstStyle/>
          <a:p>
            <a:endParaRPr lang="en-US" dirty="0"/>
          </a:p>
        </p:txBody>
      </p:sp>
      <p:pic>
        <p:nvPicPr>
          <p:cNvPr id="8"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3"/>
          <p:cNvSpPr>
            <a:spLocks noGrp="1"/>
          </p:cNvSpPr>
          <p:nvPr>
            <p:ph type="title"/>
          </p:nvPr>
        </p:nvSpPr>
        <p:spPr/>
        <p:txBody>
          <a:bodyPr/>
          <a:lstStyle/>
          <a:p>
            <a:r>
              <a:rPr lang="en-US" dirty="0"/>
              <a:t>Personal Flotation Devices</a:t>
            </a:r>
          </a:p>
        </p:txBody>
      </p:sp>
      <p:sp>
        <p:nvSpPr>
          <p:cNvPr id="2" name="Content Placeholder 4"/>
          <p:cNvSpPr>
            <a:spLocks noGrp="1"/>
          </p:cNvSpPr>
          <p:nvPr>
            <p:ph sz="half" idx="2"/>
          </p:nvPr>
        </p:nvSpPr>
        <p:spPr>
          <a:xfrm>
            <a:off x="457200" y="1280160"/>
            <a:ext cx="8686800" cy="5029200"/>
          </a:xfrm>
        </p:spPr>
        <p:txBody>
          <a:bodyPr/>
          <a:lstStyle/>
          <a:p>
            <a:pPr marL="0" indent="0">
              <a:spcBef>
                <a:spcPts val="2400"/>
              </a:spcBef>
              <a:buNone/>
            </a:pPr>
            <a:r>
              <a:rPr lang="en-US" dirty="0">
                <a:solidFill>
                  <a:srgbClr val="0070C0"/>
                </a:solidFill>
              </a:rPr>
              <a:t>In your state:</a:t>
            </a:r>
          </a:p>
          <a:p>
            <a:pPr>
              <a:spcBef>
                <a:spcPts val="2400"/>
              </a:spcBef>
            </a:pPr>
            <a:r>
              <a:rPr lang="en-US" dirty="0"/>
              <a:t>What are the PFD requirements in these situations?</a:t>
            </a:r>
          </a:p>
        </p:txBody>
      </p:sp>
      <p:sp>
        <p:nvSpPr>
          <p:cNvPr id="6" name="Content Placeholder 6"/>
          <p:cNvSpPr txBox="1">
            <a:spLocks/>
          </p:cNvSpPr>
          <p:nvPr/>
        </p:nvSpPr>
        <p:spPr bwMode="auto">
          <a:xfrm>
            <a:off x="577851" y="2514600"/>
            <a:ext cx="2044700" cy="339725"/>
          </a:xfrm>
          <a:prstGeom prst="rect">
            <a:avLst/>
          </a:prstGeom>
          <a:noFill/>
          <a:ln w="9525">
            <a:noFill/>
            <a:miter lim="800000"/>
            <a:headEnd/>
            <a:tailEnd/>
          </a:ln>
        </p:spPr>
        <p:txBody>
          <a:bodyPr/>
          <a:lstStyle/>
          <a:p>
            <a:pPr marL="0" lvl="1" algn="ctr" eaLnBrk="0" hangingPunct="0">
              <a:spcBef>
                <a:spcPct val="50000"/>
              </a:spcBef>
              <a:buFont typeface="Arial" charset="0"/>
              <a:buNone/>
            </a:pPr>
            <a:r>
              <a:rPr lang="en-US" sz="2000" b="1" dirty="0">
                <a:cs typeface="Arial" charset="0"/>
              </a:rPr>
              <a:t>Children</a:t>
            </a:r>
          </a:p>
        </p:txBody>
      </p:sp>
      <p:pic>
        <p:nvPicPr>
          <p:cNvPr id="7" name="Picture 8" descr="C:\DOCUME~1\bbullock\LOCALS~1\Temp\VMwareDnD\060f32da\wakeboarder.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42756" y="2971800"/>
            <a:ext cx="2847975" cy="2498725"/>
          </a:xfrm>
          <a:prstGeom prst="rect">
            <a:avLst/>
          </a:prstGeom>
          <a:noFill/>
          <a:ln w="9525">
            <a:noFill/>
            <a:miter lim="800000"/>
            <a:headEnd/>
            <a:tailEnd/>
          </a:ln>
        </p:spPr>
      </p:pic>
      <p:pic>
        <p:nvPicPr>
          <p:cNvPr id="8" name="Picture 9" descr="C:\DOCUME~1\bbullock\LOCALS~1\Temp\VMwareDnD\040d34d4\pwc_adult_child.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55950" y="2971800"/>
            <a:ext cx="1841500" cy="2970213"/>
          </a:xfrm>
          <a:prstGeom prst="rect">
            <a:avLst/>
          </a:prstGeom>
          <a:noFill/>
          <a:ln w="9525">
            <a:noFill/>
            <a:miter lim="800000"/>
            <a:headEnd/>
            <a:tailEnd/>
          </a:ln>
        </p:spPr>
      </p:pic>
      <p:pic>
        <p:nvPicPr>
          <p:cNvPr id="9" name="Picture 10" descr="C:\DOCUME~1\bbullock\LOCALS~1\Temp\VMwareDnD\160502a4\pfd_mom_kid.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3401" y="2971800"/>
            <a:ext cx="2133600" cy="2853957"/>
          </a:xfrm>
          <a:prstGeom prst="rect">
            <a:avLst/>
          </a:prstGeom>
          <a:noFill/>
          <a:ln w="9525">
            <a:noFill/>
            <a:miter lim="800000"/>
            <a:headEnd/>
            <a:tailEnd/>
          </a:ln>
        </p:spPr>
      </p:pic>
      <p:sp>
        <p:nvSpPr>
          <p:cNvPr id="10" name="Content Placeholder 6"/>
          <p:cNvSpPr txBox="1">
            <a:spLocks/>
          </p:cNvSpPr>
          <p:nvPr/>
        </p:nvSpPr>
        <p:spPr bwMode="auto">
          <a:xfrm>
            <a:off x="2819400" y="2514600"/>
            <a:ext cx="2514600" cy="436563"/>
          </a:xfrm>
          <a:prstGeom prst="rect">
            <a:avLst/>
          </a:prstGeom>
          <a:noFill/>
          <a:ln w="9525">
            <a:noFill/>
            <a:miter lim="800000"/>
            <a:headEnd/>
            <a:tailEnd/>
          </a:ln>
        </p:spPr>
        <p:txBody>
          <a:bodyPr/>
          <a:lstStyle/>
          <a:p>
            <a:pPr marL="0" lvl="1" algn="ctr" eaLnBrk="0" hangingPunct="0">
              <a:spcBef>
                <a:spcPct val="50000"/>
              </a:spcBef>
              <a:buClr>
                <a:srgbClr val="FF0000"/>
              </a:buClr>
              <a:buSzPct val="120000"/>
              <a:buFont typeface="Arial" pitchFamily="34" charset="0"/>
              <a:buNone/>
              <a:defRPr/>
            </a:pPr>
            <a:r>
              <a:rPr lang="en-US" sz="2000" b="1" kern="0" dirty="0">
                <a:solidFill>
                  <a:srgbClr val="000000"/>
                </a:solidFill>
                <a:latin typeface="Arial" pitchFamily="34" charset="0"/>
                <a:cs typeface="Arial" pitchFamily="34" charset="0"/>
              </a:rPr>
              <a:t>People on PWC</a:t>
            </a:r>
          </a:p>
        </p:txBody>
      </p:sp>
      <p:sp>
        <p:nvSpPr>
          <p:cNvPr id="11" name="Content Placeholder 6"/>
          <p:cNvSpPr txBox="1">
            <a:spLocks/>
          </p:cNvSpPr>
          <p:nvPr/>
        </p:nvSpPr>
        <p:spPr bwMode="auto">
          <a:xfrm>
            <a:off x="5410200" y="2514600"/>
            <a:ext cx="3113087" cy="685800"/>
          </a:xfrm>
          <a:prstGeom prst="rect">
            <a:avLst/>
          </a:prstGeom>
          <a:noFill/>
          <a:ln w="9525">
            <a:noFill/>
            <a:miter lim="800000"/>
            <a:headEnd/>
            <a:tailEnd/>
          </a:ln>
        </p:spPr>
        <p:txBody>
          <a:bodyPr/>
          <a:lstStyle/>
          <a:p>
            <a:pPr marL="0" lvl="1" algn="ctr" eaLnBrk="0" hangingPunct="0">
              <a:spcBef>
                <a:spcPct val="50000"/>
              </a:spcBef>
              <a:buClr>
                <a:srgbClr val="FF0000"/>
              </a:buClr>
              <a:buSzPct val="120000"/>
              <a:buFont typeface="Arial" pitchFamily="34" charset="0"/>
              <a:buNone/>
              <a:defRPr/>
            </a:pPr>
            <a:r>
              <a:rPr lang="en-US" sz="2000" b="1" kern="0" dirty="0">
                <a:solidFill>
                  <a:srgbClr val="000000"/>
                </a:solidFill>
                <a:latin typeface="Arial" pitchFamily="34" charset="0"/>
                <a:cs typeface="Arial" pitchFamily="34" charset="0"/>
              </a:rPr>
              <a:t>People being towed</a:t>
            </a:r>
          </a:p>
        </p:txBody>
      </p:sp>
      <p:pic>
        <p:nvPicPr>
          <p:cNvPr id="12" name="Picture 16" descr="uscga-very-large gray"/>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dirty="0"/>
              <a:t>Recreational Boat Cutoff Switch</a:t>
            </a:r>
          </a:p>
        </p:txBody>
      </p:sp>
      <p:sp>
        <p:nvSpPr>
          <p:cNvPr id="152579" name="Rectangle 3"/>
          <p:cNvSpPr>
            <a:spLocks noGrp="1" noChangeArrowheads="1"/>
          </p:cNvSpPr>
          <p:nvPr>
            <p:ph idx="1"/>
          </p:nvPr>
        </p:nvSpPr>
        <p:spPr>
          <a:xfrm>
            <a:off x="457200" y="990600"/>
            <a:ext cx="8686800" cy="5515708"/>
          </a:xfrm>
        </p:spPr>
        <p:txBody>
          <a:bodyPr/>
          <a:lstStyle/>
          <a:p>
            <a:pPr marL="0" indent="0" algn="ctr">
              <a:spcBef>
                <a:spcPts val="0"/>
              </a:spcBef>
              <a:buNone/>
            </a:pPr>
            <a:r>
              <a:rPr lang="en-US" sz="2800" dirty="0"/>
              <a:t>Effective April 1, 2021</a:t>
            </a:r>
          </a:p>
          <a:p>
            <a:pPr marL="0" indent="0" algn="ctr">
              <a:spcBef>
                <a:spcPts val="0"/>
              </a:spcBef>
              <a:buNone/>
            </a:pPr>
            <a:r>
              <a:rPr lang="en-US" sz="2800" dirty="0"/>
              <a:t>Recreational Boat Engine Cutoff Switch Requirements</a:t>
            </a:r>
          </a:p>
          <a:p>
            <a:pPr marL="0" indent="0" algn="ctr">
              <a:spcBef>
                <a:spcPts val="0"/>
              </a:spcBef>
              <a:buNone/>
            </a:pPr>
            <a:endParaRPr lang="en-US" sz="2800" dirty="0"/>
          </a:p>
          <a:p>
            <a:pPr marL="0">
              <a:spcBef>
                <a:spcPts val="0"/>
              </a:spcBef>
            </a:pPr>
            <a:r>
              <a:rPr lang="en-US" sz="2800" dirty="0"/>
              <a:t>Congress passed two laws:</a:t>
            </a:r>
          </a:p>
          <a:p>
            <a:pPr marL="857250" lvl="3">
              <a:spcBef>
                <a:spcPts val="0"/>
              </a:spcBef>
            </a:pPr>
            <a:r>
              <a:rPr lang="en-US" sz="2800" dirty="0"/>
              <a:t>Manufacturers to install engine cut-off switches on recreational vessels</a:t>
            </a:r>
          </a:p>
          <a:p>
            <a:pPr marL="857250" lvl="3">
              <a:spcBef>
                <a:spcPts val="0"/>
              </a:spcBef>
            </a:pPr>
            <a:r>
              <a:rPr lang="en-US" sz="2800" dirty="0"/>
              <a:t>Recreational vessel operators use the engine cut-off switch</a:t>
            </a:r>
          </a:p>
          <a:p>
            <a:pPr marL="0">
              <a:spcBef>
                <a:spcPts val="0"/>
              </a:spcBef>
            </a:pPr>
            <a:r>
              <a:rPr lang="en-US" sz="2800" dirty="0"/>
              <a:t>Designed to reduce potential of propeller   </a:t>
            </a:r>
          </a:p>
          <a:p>
            <a:pPr marL="0" indent="0">
              <a:spcBef>
                <a:spcPts val="0"/>
              </a:spcBef>
              <a:buNone/>
            </a:pPr>
            <a:r>
              <a:rPr lang="en-US" sz="2800" dirty="0"/>
              <a:t>   injuries from runaway boats</a:t>
            </a:r>
          </a:p>
        </p:txBody>
      </p:sp>
      <p:sp>
        <p:nvSpPr>
          <p:cNvPr id="2" name="TextBox 1"/>
          <p:cNvSpPr txBox="1"/>
          <p:nvPr/>
        </p:nvSpPr>
        <p:spPr>
          <a:xfrm>
            <a:off x="468923" y="6506308"/>
            <a:ext cx="184666" cy="369332"/>
          </a:xfrm>
          <a:prstGeom prst="rect">
            <a:avLst/>
          </a:prstGeom>
          <a:noFill/>
        </p:spPr>
        <p:txBody>
          <a:bodyPr wrap="none" rtlCol="0">
            <a:spAutoFit/>
          </a:bodyPr>
          <a:lstStyle/>
          <a:p>
            <a:endParaRPr lang="en-US" dirty="0"/>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3997318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dirty="0"/>
              <a:t>Key Topics</a:t>
            </a:r>
          </a:p>
        </p:txBody>
      </p:sp>
      <p:sp>
        <p:nvSpPr>
          <p:cNvPr id="153603" name="Rectangle 3"/>
          <p:cNvSpPr>
            <a:spLocks noGrp="1" noChangeArrowheads="1"/>
          </p:cNvSpPr>
          <p:nvPr>
            <p:ph idx="1"/>
          </p:nvPr>
        </p:nvSpPr>
        <p:spPr>
          <a:xfrm>
            <a:off x="457200" y="1280160"/>
            <a:ext cx="8686800" cy="5029200"/>
          </a:xfrm>
        </p:spPr>
        <p:txBody>
          <a:bodyPr/>
          <a:lstStyle/>
          <a:p>
            <a:pPr>
              <a:spcBef>
                <a:spcPts val="2400"/>
              </a:spcBef>
            </a:pPr>
            <a:r>
              <a:rPr lang="en-US" dirty="0"/>
              <a:t>Homeland Security</a:t>
            </a:r>
          </a:p>
          <a:p>
            <a:pPr>
              <a:spcBef>
                <a:spcPts val="2400"/>
              </a:spcBef>
            </a:pPr>
            <a:r>
              <a:rPr lang="en-US" dirty="0"/>
              <a:t>Personal Flotation Devices</a:t>
            </a:r>
          </a:p>
          <a:p>
            <a:pPr>
              <a:spcBef>
                <a:spcPts val="2400"/>
              </a:spcBef>
            </a:pPr>
            <a:r>
              <a:rPr lang="en-US" dirty="0"/>
              <a:t>Fire Extinguishers</a:t>
            </a:r>
          </a:p>
          <a:p>
            <a:pPr>
              <a:spcBef>
                <a:spcPts val="2400"/>
              </a:spcBef>
            </a:pPr>
            <a:r>
              <a:rPr lang="en-US" dirty="0"/>
              <a:t>Flame Arrestors, Ventilation, and Mufflers</a:t>
            </a:r>
          </a:p>
          <a:p>
            <a:pPr>
              <a:spcBef>
                <a:spcPts val="2400"/>
              </a:spcBef>
            </a:pPr>
            <a:r>
              <a:rPr lang="en-US" dirty="0"/>
              <a:t>Navigation Lights</a:t>
            </a:r>
          </a:p>
          <a:p>
            <a:pPr>
              <a:spcBef>
                <a:spcPts val="2400"/>
              </a:spcBef>
            </a:pPr>
            <a:r>
              <a:rPr lang="en-US" dirty="0"/>
              <a:t>Visual Distress Signals</a:t>
            </a:r>
          </a:p>
          <a:p>
            <a:pPr>
              <a:spcBef>
                <a:spcPts val="2400"/>
              </a:spcBef>
            </a:pPr>
            <a:r>
              <a:rPr lang="en-US" dirty="0"/>
              <a:t>Sound-Producing Devices </a:t>
            </a:r>
          </a:p>
          <a:p>
            <a:pPr>
              <a:spcBef>
                <a:spcPts val="2400"/>
              </a:spcBef>
            </a:pPr>
            <a:endParaRPr lang="en-US" dirty="0"/>
          </a:p>
        </p:txBody>
      </p:sp>
      <p:pic>
        <p:nvPicPr>
          <p:cNvPr id="5"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dirty="0"/>
              <a:t>Recreational Boat Cutoff Switch</a:t>
            </a:r>
          </a:p>
        </p:txBody>
      </p:sp>
      <p:sp>
        <p:nvSpPr>
          <p:cNvPr id="152579" name="Rectangle 3"/>
          <p:cNvSpPr>
            <a:spLocks noGrp="1" noChangeArrowheads="1"/>
          </p:cNvSpPr>
          <p:nvPr>
            <p:ph idx="1"/>
          </p:nvPr>
        </p:nvSpPr>
        <p:spPr>
          <a:xfrm>
            <a:off x="457200" y="990600"/>
            <a:ext cx="8686800" cy="5515708"/>
          </a:xfrm>
        </p:spPr>
        <p:txBody>
          <a:bodyPr/>
          <a:lstStyle/>
          <a:p>
            <a:pPr marL="0" indent="0" algn="ctr">
              <a:spcBef>
                <a:spcPts val="0"/>
              </a:spcBef>
              <a:buNone/>
            </a:pPr>
            <a:r>
              <a:rPr lang="en-US" sz="2800" dirty="0"/>
              <a:t>Effective April 1, 2021</a:t>
            </a:r>
          </a:p>
          <a:p>
            <a:pPr marL="0" indent="0" algn="ctr">
              <a:spcBef>
                <a:spcPts val="0"/>
              </a:spcBef>
              <a:buNone/>
            </a:pPr>
            <a:r>
              <a:rPr lang="en-US" sz="2800" dirty="0"/>
              <a:t>Recreational Boat Engine Cutoff Switch Requirements</a:t>
            </a:r>
          </a:p>
          <a:p>
            <a:pPr marL="368300"/>
            <a:r>
              <a:rPr lang="en-US" sz="2800" dirty="0"/>
              <a:t>Applies to recreational vessels under 26’ capable of 115 pounds of thrust (approx. 3 HP).</a:t>
            </a:r>
          </a:p>
          <a:p>
            <a:pPr marL="368300"/>
            <a:r>
              <a:rPr lang="en-US" sz="2800" dirty="0"/>
              <a:t>Act requires manufacturer, distributor or dealer of those vessels or motors to equip them with the ECOS.</a:t>
            </a:r>
          </a:p>
        </p:txBody>
      </p:sp>
      <p:sp>
        <p:nvSpPr>
          <p:cNvPr id="2" name="TextBox 1"/>
          <p:cNvSpPr txBox="1"/>
          <p:nvPr/>
        </p:nvSpPr>
        <p:spPr>
          <a:xfrm>
            <a:off x="468923" y="6506308"/>
            <a:ext cx="184666" cy="369332"/>
          </a:xfrm>
          <a:prstGeom prst="rect">
            <a:avLst/>
          </a:prstGeom>
          <a:noFill/>
        </p:spPr>
        <p:txBody>
          <a:bodyPr wrap="none" rtlCol="0">
            <a:spAutoFit/>
          </a:bodyPr>
          <a:lstStyle/>
          <a:p>
            <a:endParaRPr lang="en-US" dirty="0"/>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2369704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dirty="0"/>
              <a:t>Recreational Boat Cutoff Switch</a:t>
            </a:r>
          </a:p>
        </p:txBody>
      </p:sp>
      <p:sp>
        <p:nvSpPr>
          <p:cNvPr id="152579" name="Rectangle 3"/>
          <p:cNvSpPr>
            <a:spLocks noGrp="1" noChangeArrowheads="1"/>
          </p:cNvSpPr>
          <p:nvPr>
            <p:ph idx="1"/>
          </p:nvPr>
        </p:nvSpPr>
        <p:spPr>
          <a:xfrm>
            <a:off x="457200" y="990600"/>
            <a:ext cx="8686800" cy="5515708"/>
          </a:xfrm>
        </p:spPr>
        <p:txBody>
          <a:bodyPr/>
          <a:lstStyle/>
          <a:p>
            <a:pPr marL="0" indent="0" algn="ctr">
              <a:spcBef>
                <a:spcPts val="0"/>
              </a:spcBef>
              <a:buNone/>
            </a:pPr>
            <a:r>
              <a:rPr lang="en-US" sz="2800" dirty="0"/>
              <a:t>Effective April 1, 2021</a:t>
            </a:r>
          </a:p>
          <a:p>
            <a:pPr marL="0" indent="0" algn="ctr">
              <a:spcBef>
                <a:spcPct val="0"/>
              </a:spcBef>
              <a:buNone/>
            </a:pPr>
            <a:r>
              <a:rPr lang="en-US" sz="2800" dirty="0"/>
              <a:t>Recreational Boat Engine Cutoff Switch </a:t>
            </a:r>
          </a:p>
          <a:p>
            <a:pPr>
              <a:spcBef>
                <a:spcPct val="0"/>
              </a:spcBef>
            </a:pPr>
            <a:endParaRPr lang="en-US" altLang="en-US" sz="2800" dirty="0">
              <a:ea typeface="Times New Roman" panose="02020603050405020304" pitchFamily="18" charset="0"/>
            </a:endParaRPr>
          </a:p>
          <a:p>
            <a:pPr>
              <a:spcBef>
                <a:spcPct val="0"/>
              </a:spcBef>
            </a:pPr>
            <a:r>
              <a:rPr lang="en-US" altLang="en-US" sz="2400" dirty="0">
                <a:ea typeface="Times New Roman" panose="02020603050405020304" pitchFamily="18" charset="0"/>
              </a:rPr>
              <a:t>Operator of a vessel covered by new law </a:t>
            </a:r>
          </a:p>
          <a:p>
            <a:pPr marL="0" indent="0">
              <a:spcBef>
                <a:spcPct val="0"/>
              </a:spcBef>
              <a:buNone/>
            </a:pPr>
            <a:r>
              <a:rPr lang="en-US" altLang="en-US" sz="2400" dirty="0">
                <a:ea typeface="Times New Roman" panose="02020603050405020304" pitchFamily="18" charset="0"/>
              </a:rPr>
              <a:t>     </a:t>
            </a:r>
            <a:r>
              <a:rPr lang="en-US" altLang="en-US" sz="2400" i="1" dirty="0">
                <a:ea typeface="Times New Roman" panose="02020603050405020304" pitchFamily="18" charset="0"/>
              </a:rPr>
              <a:t>MUST USE </a:t>
            </a:r>
            <a:r>
              <a:rPr lang="en-US" altLang="en-US" sz="2400" dirty="0">
                <a:ea typeface="Times New Roman" panose="02020603050405020304" pitchFamily="18" charset="0"/>
              </a:rPr>
              <a:t>the ECOS, except:</a:t>
            </a:r>
          </a:p>
          <a:p>
            <a:pPr lvl="1">
              <a:spcBef>
                <a:spcPct val="0"/>
              </a:spcBef>
            </a:pPr>
            <a:endParaRPr lang="en-US" altLang="en-US" sz="1000" dirty="0">
              <a:ea typeface="Times New Roman" panose="02020603050405020304" pitchFamily="18" charset="0"/>
            </a:endParaRPr>
          </a:p>
          <a:p>
            <a:pPr lvl="1">
              <a:spcBef>
                <a:spcPct val="0"/>
              </a:spcBef>
            </a:pPr>
            <a:r>
              <a:rPr lang="en-US" altLang="en-US" sz="2400" dirty="0">
                <a:ea typeface="Times New Roman" panose="02020603050405020304" pitchFamily="18" charset="0"/>
              </a:rPr>
              <a:t>If main helm is in enclosed cabin</a:t>
            </a:r>
          </a:p>
          <a:p>
            <a:pPr lvl="1">
              <a:spcBef>
                <a:spcPct val="0"/>
              </a:spcBef>
            </a:pPr>
            <a:r>
              <a:rPr lang="en-US" altLang="en-US" sz="2400" dirty="0">
                <a:ea typeface="Times New Roman" panose="02020603050405020304" pitchFamily="18" charset="0"/>
              </a:rPr>
              <a:t>If vessel doesn’t have an ECOS</a:t>
            </a:r>
          </a:p>
          <a:p>
            <a:pPr lvl="1">
              <a:spcBef>
                <a:spcPct val="0"/>
              </a:spcBef>
            </a:pPr>
            <a:r>
              <a:rPr lang="en-US" altLang="en-US" sz="2400" dirty="0">
                <a:ea typeface="Times New Roman" panose="02020603050405020304" pitchFamily="18" charset="0"/>
              </a:rPr>
              <a:t>If vessel doesn’t require one</a:t>
            </a:r>
          </a:p>
          <a:p>
            <a:pPr>
              <a:spcBef>
                <a:spcPct val="0"/>
              </a:spcBef>
            </a:pPr>
            <a:endParaRPr lang="en-US" altLang="en-US" sz="1000" dirty="0">
              <a:ea typeface="Times New Roman" panose="02020603050405020304" pitchFamily="18" charset="0"/>
            </a:endParaRPr>
          </a:p>
          <a:p>
            <a:pPr>
              <a:spcBef>
                <a:spcPct val="0"/>
              </a:spcBef>
            </a:pPr>
            <a:r>
              <a:rPr lang="en-US" altLang="en-US" sz="2400" dirty="0">
                <a:ea typeface="Times New Roman" panose="02020603050405020304" pitchFamily="18" charset="0"/>
              </a:rPr>
              <a:t>Penalty for non-compliance</a:t>
            </a:r>
          </a:p>
          <a:p>
            <a:pPr marL="0" indent="0">
              <a:spcBef>
                <a:spcPct val="0"/>
              </a:spcBef>
              <a:buNone/>
            </a:pPr>
            <a:endParaRPr lang="en-US" altLang="en-US" sz="1000" dirty="0">
              <a:ea typeface="Times New Roman" panose="02020603050405020304" pitchFamily="18" charset="0"/>
            </a:endParaRPr>
          </a:p>
          <a:p>
            <a:pPr lvl="1">
              <a:spcBef>
                <a:spcPct val="0"/>
              </a:spcBef>
            </a:pPr>
            <a:r>
              <a:rPr lang="en-US" altLang="en-US" sz="2400" dirty="0">
                <a:ea typeface="Times New Roman" panose="02020603050405020304" pitchFamily="18" charset="0"/>
              </a:rPr>
              <a:t>1st offense: $100 fine</a:t>
            </a:r>
          </a:p>
          <a:p>
            <a:pPr lvl="1">
              <a:spcBef>
                <a:spcPct val="0"/>
              </a:spcBef>
            </a:pPr>
            <a:r>
              <a:rPr lang="en-US" altLang="en-US" sz="2400" dirty="0">
                <a:ea typeface="Times New Roman" panose="02020603050405020304" pitchFamily="18" charset="0"/>
              </a:rPr>
              <a:t>2nd offense: $250 fine</a:t>
            </a:r>
          </a:p>
          <a:p>
            <a:pPr lvl="1">
              <a:spcBef>
                <a:spcPct val="0"/>
              </a:spcBef>
            </a:pPr>
            <a:r>
              <a:rPr lang="en-US" altLang="en-US" sz="2400" dirty="0">
                <a:ea typeface="Times New Roman" panose="02020603050405020304" pitchFamily="18" charset="0"/>
              </a:rPr>
              <a:t>3rd  offense: $500 fine</a:t>
            </a:r>
          </a:p>
        </p:txBody>
      </p:sp>
      <p:sp>
        <p:nvSpPr>
          <p:cNvPr id="2" name="TextBox 1"/>
          <p:cNvSpPr txBox="1"/>
          <p:nvPr/>
        </p:nvSpPr>
        <p:spPr>
          <a:xfrm>
            <a:off x="468923" y="6506308"/>
            <a:ext cx="184666" cy="369332"/>
          </a:xfrm>
          <a:prstGeom prst="rect">
            <a:avLst/>
          </a:prstGeom>
          <a:noFill/>
        </p:spPr>
        <p:txBody>
          <a:bodyPr wrap="none" rtlCol="0">
            <a:spAutoFit/>
          </a:bodyPr>
          <a:lstStyle/>
          <a:p>
            <a:endParaRPr lang="en-US" dirty="0"/>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pic>
        <p:nvPicPr>
          <p:cNvPr id="6" name="Picture 5">
            <a:extLst>
              <a:ext uri="{FF2B5EF4-FFF2-40B4-BE49-F238E27FC236}">
                <a16:creationId xmlns:a16="http://schemas.microsoft.com/office/drawing/2014/main" id="{9D489C7A-2769-5949-9D12-051D33F16F60}"/>
              </a:ext>
            </a:extLst>
          </p:cNvPr>
          <p:cNvPicPr>
            <a:picLocks noChangeAspect="1"/>
          </p:cNvPicPr>
          <p:nvPr/>
        </p:nvPicPr>
        <p:blipFill>
          <a:blip r:embed="rId4"/>
          <a:stretch>
            <a:fillRect/>
          </a:stretch>
        </p:blipFill>
        <p:spPr>
          <a:xfrm>
            <a:off x="5257800" y="4695825"/>
            <a:ext cx="3124200" cy="1133475"/>
          </a:xfrm>
          <a:prstGeom prst="rect">
            <a:avLst/>
          </a:prstGeom>
        </p:spPr>
      </p:pic>
    </p:spTree>
    <p:extLst>
      <p:ext uri="{BB962C8B-B14F-4D97-AF65-F5344CB8AC3E}">
        <p14:creationId xmlns:p14="http://schemas.microsoft.com/office/powerpoint/2010/main" val="1828160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6" descr="C:\DOCUME~1\bbullock\LOCALS~1\Temp\VMwareDnD\950687aa\fire_extinguisher.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48400" y="1143000"/>
            <a:ext cx="1920875" cy="4821238"/>
          </a:xfrm>
          <a:prstGeom prst="rect">
            <a:avLst/>
          </a:prstGeom>
          <a:noFill/>
          <a:ln w="9525">
            <a:noFill/>
            <a:miter lim="800000"/>
            <a:headEnd/>
            <a:tailEnd/>
          </a:ln>
        </p:spPr>
      </p:pic>
      <p:sp>
        <p:nvSpPr>
          <p:cNvPr id="176131" name="Rectangle 5"/>
          <p:cNvSpPr>
            <a:spLocks noGrp="1" noChangeArrowheads="1"/>
          </p:cNvSpPr>
          <p:nvPr>
            <p:ph type="title"/>
          </p:nvPr>
        </p:nvSpPr>
        <p:spPr/>
        <p:txBody>
          <a:bodyPr/>
          <a:lstStyle/>
          <a:p>
            <a:r>
              <a:rPr lang="en-US" dirty="0"/>
              <a:t>Fire Extinguishers</a:t>
            </a:r>
          </a:p>
        </p:txBody>
      </p:sp>
      <p:sp>
        <p:nvSpPr>
          <p:cNvPr id="9" name="Content Placeholder 8"/>
          <p:cNvSpPr>
            <a:spLocks noGrp="1"/>
          </p:cNvSpPr>
          <p:nvPr>
            <p:ph sz="half" idx="2"/>
          </p:nvPr>
        </p:nvSpPr>
        <p:spPr>
          <a:xfrm>
            <a:off x="457200" y="1280160"/>
            <a:ext cx="8686800" cy="5029200"/>
          </a:xfrm>
        </p:spPr>
        <p:txBody>
          <a:bodyPr/>
          <a:lstStyle/>
          <a:p>
            <a:pPr marL="0" indent="0">
              <a:buNone/>
            </a:pPr>
            <a:r>
              <a:rPr lang="en-US" dirty="0">
                <a:solidFill>
                  <a:srgbClr val="0070C0"/>
                </a:solidFill>
              </a:rPr>
              <a:t>Classification of Fires</a:t>
            </a:r>
          </a:p>
          <a:p>
            <a:r>
              <a:rPr lang="en-US" dirty="0"/>
              <a:t>Type A: combustible solids </a:t>
            </a:r>
            <a:br>
              <a:rPr lang="en-US" dirty="0"/>
            </a:br>
            <a:r>
              <a:rPr lang="en-US" dirty="0"/>
              <a:t>like wood</a:t>
            </a:r>
          </a:p>
          <a:p>
            <a:r>
              <a:rPr lang="en-US" dirty="0"/>
              <a:t>Type B: flammable liquids </a:t>
            </a:r>
            <a:br>
              <a:rPr lang="en-US" dirty="0"/>
            </a:br>
            <a:r>
              <a:rPr lang="en-US" dirty="0"/>
              <a:t>like gasoline or oil</a:t>
            </a:r>
          </a:p>
          <a:p>
            <a:r>
              <a:rPr lang="en-US" dirty="0"/>
              <a:t>Type C: electrical fires</a:t>
            </a:r>
          </a:p>
        </p:txBody>
      </p:sp>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3"/>
          <p:cNvSpPr>
            <a:spLocks noGrp="1"/>
          </p:cNvSpPr>
          <p:nvPr>
            <p:ph type="title"/>
          </p:nvPr>
        </p:nvSpPr>
        <p:spPr/>
        <p:txBody>
          <a:bodyPr/>
          <a:lstStyle/>
          <a:p>
            <a:r>
              <a:rPr lang="en-US" dirty="0"/>
              <a:t>Fire Extinguishers</a:t>
            </a: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pic>
        <p:nvPicPr>
          <p:cNvPr id="8" name="Picture 7" descr="Table&#10;&#10;Description automatically generated">
            <a:extLst>
              <a:ext uri="{FF2B5EF4-FFF2-40B4-BE49-F238E27FC236}">
                <a16:creationId xmlns:a16="http://schemas.microsoft.com/office/drawing/2014/main" id="{63C2FA92-DC84-3E48-8AA6-5619CA79EC86}"/>
              </a:ext>
            </a:extLst>
          </p:cNvPr>
          <p:cNvPicPr>
            <a:picLocks noChangeAspect="1"/>
          </p:cNvPicPr>
          <p:nvPr/>
        </p:nvPicPr>
        <p:blipFill>
          <a:blip r:embed="rId4"/>
          <a:stretch>
            <a:fillRect/>
          </a:stretch>
        </p:blipFill>
        <p:spPr>
          <a:xfrm>
            <a:off x="1066800" y="1217621"/>
            <a:ext cx="6877050" cy="472133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5"/>
          <p:cNvSpPr>
            <a:spLocks noGrp="1" noChangeArrowheads="1"/>
          </p:cNvSpPr>
          <p:nvPr>
            <p:ph type="title"/>
          </p:nvPr>
        </p:nvSpPr>
        <p:spPr/>
        <p:txBody>
          <a:bodyPr/>
          <a:lstStyle/>
          <a:p>
            <a:r>
              <a:rPr lang="en-US" dirty="0"/>
              <a:t>Fire Extinguishers</a:t>
            </a:r>
          </a:p>
        </p:txBody>
      </p:sp>
      <p:sp>
        <p:nvSpPr>
          <p:cNvPr id="9" name="Content Placeholder 8"/>
          <p:cNvSpPr>
            <a:spLocks noGrp="1"/>
          </p:cNvSpPr>
          <p:nvPr>
            <p:ph sz="half" idx="2"/>
          </p:nvPr>
        </p:nvSpPr>
        <p:spPr>
          <a:xfrm>
            <a:off x="457200" y="1280160"/>
            <a:ext cx="8686800" cy="5029200"/>
          </a:xfrm>
        </p:spPr>
        <p:txBody>
          <a:bodyPr/>
          <a:lstStyle/>
          <a:p>
            <a:pPr marL="0" indent="0">
              <a:buNone/>
            </a:pPr>
            <a:r>
              <a:rPr lang="en-US" dirty="0">
                <a:solidFill>
                  <a:srgbClr val="0070C0"/>
                </a:solidFill>
              </a:rPr>
              <a:t>Fire Extinguisher Expiration Dates</a:t>
            </a:r>
          </a:p>
          <a:p>
            <a:r>
              <a:rPr lang="en-US" dirty="0"/>
              <a:t>Effective April 20, 2022</a:t>
            </a:r>
          </a:p>
          <a:p>
            <a:r>
              <a:rPr lang="en-US" dirty="0"/>
              <a:t>Older than 12 years, considered expired</a:t>
            </a:r>
          </a:p>
          <a:p>
            <a:r>
              <a:rPr lang="en-US" dirty="0"/>
              <a:t>Manufacturer stamp on the bottom</a:t>
            </a:r>
          </a:p>
          <a:p>
            <a:r>
              <a:rPr lang="en-US" dirty="0"/>
              <a:t>Must be removed from service as of December 31     of the 12</a:t>
            </a:r>
            <a:r>
              <a:rPr lang="en-US" baseline="30000" dirty="0"/>
              <a:t>th</a:t>
            </a:r>
            <a:r>
              <a:rPr lang="en-US" dirty="0"/>
              <a:t> year</a:t>
            </a:r>
          </a:p>
        </p:txBody>
      </p:sp>
      <p:pic>
        <p:nvPicPr>
          <p:cNvPr id="7"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393572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3"/>
          <p:cNvSpPr>
            <a:spLocks noGrp="1"/>
          </p:cNvSpPr>
          <p:nvPr>
            <p:ph type="title"/>
          </p:nvPr>
        </p:nvSpPr>
        <p:spPr/>
        <p:txBody>
          <a:bodyPr/>
          <a:lstStyle/>
          <a:p>
            <a:r>
              <a:rPr lang="en-US" dirty="0"/>
              <a:t>Fire Extinguishers</a:t>
            </a: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pic>
        <p:nvPicPr>
          <p:cNvPr id="3" name="Picture 2" descr="Graphical user interface&#10;&#10;Description automatically generated">
            <a:extLst>
              <a:ext uri="{FF2B5EF4-FFF2-40B4-BE49-F238E27FC236}">
                <a16:creationId xmlns:a16="http://schemas.microsoft.com/office/drawing/2014/main" id="{50F8CBE8-C15B-2947-8D09-9E877B5B4554}"/>
              </a:ext>
            </a:extLst>
          </p:cNvPr>
          <p:cNvPicPr>
            <a:picLocks noChangeAspect="1"/>
          </p:cNvPicPr>
          <p:nvPr/>
        </p:nvPicPr>
        <p:blipFill>
          <a:blip r:embed="rId4"/>
          <a:stretch>
            <a:fillRect/>
          </a:stretch>
        </p:blipFill>
        <p:spPr>
          <a:xfrm>
            <a:off x="248675" y="1219200"/>
            <a:ext cx="8646649" cy="4572000"/>
          </a:xfrm>
          <a:prstGeom prst="rect">
            <a:avLst/>
          </a:prstGeom>
        </p:spPr>
      </p:pic>
    </p:spTree>
    <p:extLst>
      <p:ext uri="{BB962C8B-B14F-4D97-AF65-F5344CB8AC3E}">
        <p14:creationId xmlns:p14="http://schemas.microsoft.com/office/powerpoint/2010/main" val="503702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dirty="0"/>
              <a:t>Fire Extinguishers</a:t>
            </a:r>
          </a:p>
        </p:txBody>
      </p:sp>
      <p:sp>
        <p:nvSpPr>
          <p:cNvPr id="171011" name="Rectangle 3"/>
          <p:cNvSpPr>
            <a:spLocks noGrp="1" noChangeArrowheads="1"/>
          </p:cNvSpPr>
          <p:nvPr>
            <p:ph idx="1"/>
          </p:nvPr>
        </p:nvSpPr>
        <p:spPr>
          <a:xfrm>
            <a:off x="457200" y="1140680"/>
            <a:ext cx="8686800" cy="5029200"/>
          </a:xfrm>
        </p:spPr>
        <p:txBody>
          <a:bodyPr/>
          <a:lstStyle/>
          <a:p>
            <a:r>
              <a:rPr lang="en-US" dirty="0"/>
              <a:t>Extinguishers should be placed where they are accessible and can be reached immediately.</a:t>
            </a:r>
          </a:p>
          <a:p>
            <a:r>
              <a:rPr lang="en-US" dirty="0"/>
              <a:t>Check the following on a regular basis.</a:t>
            </a:r>
          </a:p>
          <a:p>
            <a:pPr lvl="1"/>
            <a:r>
              <a:rPr lang="en-US" dirty="0"/>
              <a:t>Seals and tamper indicators are not broken or missing.</a:t>
            </a:r>
          </a:p>
          <a:p>
            <a:pPr lvl="1"/>
            <a:r>
              <a:rPr lang="en-US" dirty="0"/>
              <a:t>The extinguisher is fully charged.</a:t>
            </a:r>
          </a:p>
          <a:p>
            <a:pPr lvl="1"/>
            <a:r>
              <a:rPr lang="en-US" dirty="0"/>
              <a:t>There is no physical damage.</a:t>
            </a:r>
          </a:p>
          <a:p>
            <a:r>
              <a:rPr lang="en-US" dirty="0"/>
              <a:t>In your state, are any vessels exempt from the fire extinguisher requirement?</a:t>
            </a:r>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10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10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101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101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10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en-US" dirty="0"/>
              <a:t>Backfire Flame Arrestors</a:t>
            </a:r>
          </a:p>
        </p:txBody>
      </p:sp>
      <p:sp>
        <p:nvSpPr>
          <p:cNvPr id="179203" name="Rectangle 3"/>
          <p:cNvSpPr>
            <a:spLocks noGrp="1" noChangeArrowheads="1"/>
          </p:cNvSpPr>
          <p:nvPr>
            <p:ph sz="half" idx="1"/>
          </p:nvPr>
        </p:nvSpPr>
        <p:spPr>
          <a:xfrm>
            <a:off x="457200" y="1280160"/>
            <a:ext cx="8686800" cy="5029200"/>
          </a:xfrm>
        </p:spPr>
        <p:txBody>
          <a:bodyPr/>
          <a:lstStyle/>
          <a:p>
            <a:r>
              <a:rPr lang="en-US" dirty="0"/>
              <a:t>Prevent ignition of gasoline vapors if engine backfires.</a:t>
            </a:r>
          </a:p>
        </p:txBody>
      </p:sp>
      <p:sp>
        <p:nvSpPr>
          <p:cNvPr id="2" name="TextBox 1"/>
          <p:cNvSpPr txBox="1"/>
          <p:nvPr/>
        </p:nvSpPr>
        <p:spPr>
          <a:xfrm>
            <a:off x="508000" y="6330462"/>
            <a:ext cx="184666" cy="369332"/>
          </a:xfrm>
          <a:prstGeom prst="rect">
            <a:avLst/>
          </a:prstGeom>
          <a:noFill/>
        </p:spPr>
        <p:txBody>
          <a:bodyPr wrap="none" rtlCol="0">
            <a:spAutoFit/>
          </a:bodyPr>
          <a:lstStyle/>
          <a:p>
            <a:endParaRPr lang="en-US" dirty="0"/>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pic>
        <p:nvPicPr>
          <p:cNvPr id="15" name="Picture 14" descr="Smoke rises from a boat that exploded Friday at John’s Pass Marina on Treasure Island. [Courtesy of Jonathan Fuss]">
            <a:extLst>
              <a:ext uri="{FF2B5EF4-FFF2-40B4-BE49-F238E27FC236}">
                <a16:creationId xmlns:a16="http://schemas.microsoft.com/office/drawing/2014/main" id="{F77BCCD4-19E1-4A73-8AA0-396132496A11}"/>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00200" y="2209800"/>
            <a:ext cx="5867400" cy="38100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dirty="0"/>
              <a:t>Backfire Flame Arrestors</a:t>
            </a:r>
          </a:p>
        </p:txBody>
      </p:sp>
      <p:sp>
        <p:nvSpPr>
          <p:cNvPr id="189443" name="Rectangle 3"/>
          <p:cNvSpPr>
            <a:spLocks noGrp="1" noChangeArrowheads="1"/>
          </p:cNvSpPr>
          <p:nvPr>
            <p:ph idx="1"/>
          </p:nvPr>
        </p:nvSpPr>
        <p:spPr/>
        <p:txBody>
          <a:bodyPr/>
          <a:lstStyle/>
          <a:p>
            <a:r>
              <a:rPr lang="en-US" dirty="0"/>
              <a:t>Must be: </a:t>
            </a:r>
          </a:p>
          <a:p>
            <a:pPr lvl="1"/>
            <a:r>
              <a:rPr lang="en-US" dirty="0"/>
              <a:t>On each carburetor.</a:t>
            </a:r>
          </a:p>
          <a:p>
            <a:pPr lvl="1"/>
            <a:r>
              <a:rPr lang="en-US" dirty="0"/>
              <a:t>In good working condition.</a:t>
            </a:r>
          </a:p>
          <a:p>
            <a:pPr lvl="1"/>
            <a:r>
              <a:rPr lang="en-US" dirty="0"/>
              <a:t>USCG–approved.</a:t>
            </a:r>
          </a:p>
          <a:p>
            <a:r>
              <a:rPr lang="en-US" dirty="0"/>
              <a:t>Should be cleaned periodically and checked for damage.</a:t>
            </a:r>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94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94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944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94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dirty="0"/>
              <a:t>Ventilation Systems</a:t>
            </a:r>
          </a:p>
        </p:txBody>
      </p:sp>
      <p:sp>
        <p:nvSpPr>
          <p:cNvPr id="192516" name="Rectangle 3"/>
          <p:cNvSpPr>
            <a:spLocks noGrp="1" noChangeArrowheads="1"/>
          </p:cNvSpPr>
          <p:nvPr>
            <p:ph idx="1"/>
          </p:nvPr>
        </p:nvSpPr>
        <p:spPr/>
        <p:txBody>
          <a:bodyPr/>
          <a:lstStyle/>
          <a:p>
            <a:r>
              <a:rPr lang="en-US" dirty="0"/>
              <a:t>Gasoline-powered vessels built to trap fumes must have a natural ventilation system.</a:t>
            </a:r>
          </a:p>
          <a:p>
            <a:endParaRPr lang="en-US" dirty="0"/>
          </a:p>
          <a:p>
            <a:endParaRPr lang="en-US" dirty="0"/>
          </a:p>
          <a:p>
            <a:r>
              <a:rPr lang="en-US" dirty="0"/>
              <a:t>If your vessel has a power ventilation system, let it run for at least four minutes before starting the engine. </a:t>
            </a:r>
          </a:p>
        </p:txBody>
      </p:sp>
      <p:pic>
        <p:nvPicPr>
          <p:cNvPr id="181252" name="Picture 7" descr="C:\DOCUME~1\bbullock\LOCALS~1\Temp\VMwareDnD\caf12cb4\ventilation_system.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28800" y="2125662"/>
            <a:ext cx="4949825" cy="1836738"/>
          </a:xfrm>
          <a:prstGeom prst="rect">
            <a:avLst/>
          </a:prstGeom>
          <a:noFill/>
          <a:ln w="9525">
            <a:noFill/>
            <a:miter lim="800000"/>
            <a:headEnd/>
            <a:tailEnd/>
          </a:ln>
        </p:spPr>
      </p:pic>
      <p:pic>
        <p:nvPicPr>
          <p:cNvPr id="6"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5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25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dirty="0"/>
              <a:t>Key Topics</a:t>
            </a:r>
          </a:p>
        </p:txBody>
      </p:sp>
      <p:sp>
        <p:nvSpPr>
          <p:cNvPr id="154627" name="Rectangle 3"/>
          <p:cNvSpPr>
            <a:spLocks noGrp="1" noChangeArrowheads="1"/>
          </p:cNvSpPr>
          <p:nvPr>
            <p:ph idx="1"/>
          </p:nvPr>
        </p:nvSpPr>
        <p:spPr/>
        <p:txBody>
          <a:bodyPr/>
          <a:lstStyle/>
          <a:p>
            <a:pPr>
              <a:spcBef>
                <a:spcPts val="2400"/>
              </a:spcBef>
            </a:pPr>
            <a:r>
              <a:rPr lang="en-US" dirty="0"/>
              <a:t>Other Equipment and Regulations</a:t>
            </a:r>
          </a:p>
          <a:p>
            <a:pPr>
              <a:spcBef>
                <a:spcPts val="2400"/>
              </a:spcBef>
            </a:pPr>
            <a:r>
              <a:rPr lang="en-US" dirty="0"/>
              <a:t>Personal Watercraft Laws </a:t>
            </a:r>
          </a:p>
          <a:p>
            <a:pPr>
              <a:spcBef>
                <a:spcPts val="2400"/>
              </a:spcBef>
            </a:pPr>
            <a:r>
              <a:rPr lang="en-US" dirty="0"/>
              <a:t>Laws Relating to Towing Persons</a:t>
            </a:r>
          </a:p>
          <a:p>
            <a:pPr>
              <a:spcBef>
                <a:spcPts val="2400"/>
              </a:spcBef>
            </a:pPr>
            <a:r>
              <a:rPr lang="en-US" dirty="0"/>
              <a:t>Waste, Oil, and Trash Disposal</a:t>
            </a:r>
          </a:p>
          <a:p>
            <a:pPr>
              <a:spcBef>
                <a:spcPts val="2400"/>
              </a:spcBef>
            </a:pPr>
            <a:r>
              <a:rPr lang="en-US" dirty="0"/>
              <a:t>Protecting the Environment</a:t>
            </a:r>
          </a:p>
          <a:p>
            <a:pPr>
              <a:spcBef>
                <a:spcPts val="2400"/>
              </a:spcBef>
            </a:pPr>
            <a:r>
              <a:rPr lang="en-US" dirty="0"/>
              <a:t>Reporting Accidents</a:t>
            </a:r>
          </a:p>
          <a:p>
            <a:pPr>
              <a:spcBef>
                <a:spcPts val="2400"/>
              </a:spcBef>
            </a:pPr>
            <a:r>
              <a:rPr lang="en-US" dirty="0"/>
              <a:t>Enforcement</a:t>
            </a:r>
          </a:p>
        </p:txBody>
      </p:sp>
      <p:pic>
        <p:nvPicPr>
          <p:cNvPr id="5"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dirty="0"/>
              <a:t>Carbon Monoxide</a:t>
            </a:r>
          </a:p>
        </p:txBody>
      </p:sp>
      <p:sp>
        <p:nvSpPr>
          <p:cNvPr id="192516" name="Rectangle 3"/>
          <p:cNvSpPr>
            <a:spLocks noGrp="1" noChangeArrowheads="1"/>
          </p:cNvSpPr>
          <p:nvPr>
            <p:ph idx="1"/>
          </p:nvPr>
        </p:nvSpPr>
        <p:spPr/>
        <p:txBody>
          <a:bodyPr/>
          <a:lstStyle/>
          <a:p>
            <a:r>
              <a:rPr lang="en-US" dirty="0"/>
              <a:t>Odorless, colorless, and tasteless</a:t>
            </a:r>
          </a:p>
          <a:p>
            <a:r>
              <a:rPr lang="en-US" dirty="0"/>
              <a:t> Primary source: gasoline generators</a:t>
            </a:r>
          </a:p>
          <a:p>
            <a:pPr lvl="1"/>
            <a:r>
              <a:rPr lang="en-US" dirty="0"/>
              <a:t>Prevention: turn off all engines when activities are in progress at the stern of the boat</a:t>
            </a:r>
          </a:p>
          <a:p>
            <a:r>
              <a:rPr lang="en-US" dirty="0"/>
              <a:t>Another source is an open flame: Stoves, ovens, heaters, grills, etc.</a:t>
            </a:r>
          </a:p>
          <a:p>
            <a:pPr lvl="1"/>
            <a:r>
              <a:rPr lang="en-US" dirty="0"/>
              <a:t>Prevention: ensure good ventilation</a:t>
            </a:r>
          </a:p>
          <a:p>
            <a:r>
              <a:rPr lang="en-US" dirty="0"/>
              <a:t>Install carbon monoxide detectors</a:t>
            </a:r>
          </a:p>
          <a:p>
            <a:pPr marL="457200" lvl="1" indent="0">
              <a:buNone/>
            </a:pPr>
            <a:endParaRPr lang="en-US" dirty="0"/>
          </a:p>
          <a:p>
            <a:endParaRPr lang="en-US" dirty="0"/>
          </a:p>
          <a:p>
            <a:endParaRPr lang="en-US" dirty="0"/>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250924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5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251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251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251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25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25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dirty="0"/>
              <a:t>Mufflers and Noise Level Limits</a:t>
            </a:r>
          </a:p>
        </p:txBody>
      </p:sp>
      <p:sp>
        <p:nvSpPr>
          <p:cNvPr id="191492" name="Rectangle 3"/>
          <p:cNvSpPr>
            <a:spLocks noGrp="1" noChangeArrowheads="1"/>
          </p:cNvSpPr>
          <p:nvPr>
            <p:ph sz="half" idx="2"/>
          </p:nvPr>
        </p:nvSpPr>
        <p:spPr>
          <a:xfrm>
            <a:off x="457200" y="1280160"/>
            <a:ext cx="8686800" cy="5029200"/>
          </a:xfrm>
        </p:spPr>
        <p:txBody>
          <a:bodyPr/>
          <a:lstStyle/>
          <a:p>
            <a:pPr marL="0" indent="0">
              <a:buNone/>
            </a:pPr>
            <a:r>
              <a:rPr lang="en-US" dirty="0">
                <a:solidFill>
                  <a:srgbClr val="0070C0"/>
                </a:solidFill>
              </a:rPr>
              <a:t>In your state:</a:t>
            </a:r>
          </a:p>
          <a:p>
            <a:r>
              <a:rPr lang="en-US" dirty="0"/>
              <a:t>What type of muffling system is required?</a:t>
            </a:r>
          </a:p>
          <a:p>
            <a:r>
              <a:rPr lang="en-US" dirty="0"/>
              <a:t>What are the noise level limits?</a:t>
            </a:r>
          </a:p>
          <a:p>
            <a:r>
              <a:rPr lang="en-US" dirty="0"/>
              <a:t>What modifications are prohibited?</a:t>
            </a: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4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14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14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149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dirty="0"/>
              <a:t>Navigation Lights</a:t>
            </a:r>
          </a:p>
        </p:txBody>
      </p:sp>
      <p:sp>
        <p:nvSpPr>
          <p:cNvPr id="193539" name="Rectangle 3"/>
          <p:cNvSpPr>
            <a:spLocks noGrp="1" noChangeArrowheads="1"/>
          </p:cNvSpPr>
          <p:nvPr>
            <p:ph idx="1"/>
          </p:nvPr>
        </p:nvSpPr>
        <p:spPr/>
        <p:txBody>
          <a:bodyPr/>
          <a:lstStyle/>
          <a:p>
            <a:r>
              <a:rPr lang="en-US" dirty="0"/>
              <a:t>Vessel must be equipped with proper navigation lights.</a:t>
            </a:r>
          </a:p>
          <a:p>
            <a:r>
              <a:rPr lang="en-US" dirty="0"/>
              <a:t>Lights must be used:</a:t>
            </a:r>
          </a:p>
          <a:p>
            <a:pPr lvl="1"/>
            <a:r>
              <a:rPr lang="en-US" dirty="0"/>
              <a:t>Between sunset and sunrise</a:t>
            </a:r>
          </a:p>
          <a:p>
            <a:pPr lvl="1"/>
            <a:r>
              <a:rPr lang="en-US" dirty="0"/>
              <a:t>When visibility is limited</a:t>
            </a:r>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5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35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35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dirty="0"/>
              <a:t>Navigation Lights</a:t>
            </a:r>
          </a:p>
        </p:txBody>
      </p:sp>
      <p:sp>
        <p:nvSpPr>
          <p:cNvPr id="193539" name="Rectangle 3"/>
          <p:cNvSpPr>
            <a:spLocks noGrp="1" noChangeArrowheads="1"/>
          </p:cNvSpPr>
          <p:nvPr>
            <p:ph idx="1"/>
          </p:nvPr>
        </p:nvSpPr>
        <p:spPr/>
        <p:txBody>
          <a:bodyPr/>
          <a:lstStyle/>
          <a:p>
            <a:r>
              <a:rPr lang="en-US" dirty="0"/>
              <a:t>Power-Driven Vessels Less Than 39.4 Feet</a:t>
            </a:r>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pic>
        <p:nvPicPr>
          <p:cNvPr id="6" name="Picture 2" descr="C:\DOCUME~1\bbullock\LOCALS~1\Temp\VMwareDnD\03083681\navigation_lights_power_driven_39ft.jpg">
            <a:extLst>
              <a:ext uri="{FF2B5EF4-FFF2-40B4-BE49-F238E27FC236}">
                <a16:creationId xmlns:a16="http://schemas.microsoft.com/office/drawing/2014/main" id="{AB3F227F-6D88-498A-A35E-CDCDB08C9DC9}"/>
              </a:ext>
            </a:extLst>
          </p:cNvPr>
          <p:cNvPicPr>
            <a:picLocks noChangeAspect="1" noChangeArrowheads="1"/>
          </p:cNvPicPr>
          <p:nvPr/>
        </p:nvPicPr>
        <p:blipFill>
          <a:blip r:embed="rId4"/>
          <a:srcRect/>
          <a:stretch>
            <a:fillRect/>
          </a:stretch>
        </p:blipFill>
        <p:spPr bwMode="auto">
          <a:xfrm>
            <a:off x="1545431" y="2230438"/>
            <a:ext cx="6053138" cy="3605212"/>
          </a:xfrm>
          <a:prstGeom prst="rect">
            <a:avLst/>
          </a:prstGeom>
          <a:noFill/>
          <a:ln w="9525">
            <a:noFill/>
            <a:miter lim="800000"/>
            <a:headEnd/>
            <a:tailEnd/>
          </a:ln>
        </p:spPr>
      </p:pic>
    </p:spTree>
    <p:extLst>
      <p:ext uri="{BB962C8B-B14F-4D97-AF65-F5344CB8AC3E}">
        <p14:creationId xmlns:p14="http://schemas.microsoft.com/office/powerpoint/2010/main" val="42357406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dirty="0"/>
              <a:t>Navigation Lights</a:t>
            </a:r>
          </a:p>
        </p:txBody>
      </p:sp>
      <p:sp>
        <p:nvSpPr>
          <p:cNvPr id="193539" name="Rectangle 3"/>
          <p:cNvSpPr>
            <a:spLocks noGrp="1" noChangeArrowheads="1"/>
          </p:cNvSpPr>
          <p:nvPr>
            <p:ph idx="1"/>
          </p:nvPr>
        </p:nvSpPr>
        <p:spPr/>
        <p:txBody>
          <a:bodyPr/>
          <a:lstStyle/>
          <a:p>
            <a:r>
              <a:rPr lang="en-US" dirty="0"/>
              <a:t>Power-Driven Vessels Less Than 65.6 Feet</a:t>
            </a:r>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pic>
        <p:nvPicPr>
          <p:cNvPr id="7" name="Picture 5" descr="C:\DOCUME~1\bbullock\LOCALS~1\Temp\VMwareDnD\c35f68fb\navigation_lights_power_driven.jpg">
            <a:extLst>
              <a:ext uri="{FF2B5EF4-FFF2-40B4-BE49-F238E27FC236}">
                <a16:creationId xmlns:a16="http://schemas.microsoft.com/office/drawing/2014/main" id="{356485E9-3F26-4279-B6C2-DE7B64A8CEE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5312" y="2356485"/>
            <a:ext cx="7953375" cy="2876550"/>
          </a:xfrm>
          <a:prstGeom prst="rect">
            <a:avLst/>
          </a:prstGeom>
          <a:noFill/>
          <a:ln w="9525">
            <a:noFill/>
            <a:miter lim="800000"/>
            <a:headEnd/>
            <a:tailEnd/>
          </a:ln>
        </p:spPr>
      </p:pic>
    </p:spTree>
    <p:extLst>
      <p:ext uri="{BB962C8B-B14F-4D97-AF65-F5344CB8AC3E}">
        <p14:creationId xmlns:p14="http://schemas.microsoft.com/office/powerpoint/2010/main" val="21925884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dirty="0"/>
              <a:t>Navigation Lights</a:t>
            </a:r>
          </a:p>
        </p:txBody>
      </p:sp>
      <p:sp>
        <p:nvSpPr>
          <p:cNvPr id="193539" name="Rectangle 3"/>
          <p:cNvSpPr>
            <a:spLocks noGrp="1" noChangeArrowheads="1"/>
          </p:cNvSpPr>
          <p:nvPr>
            <p:ph idx="1"/>
          </p:nvPr>
        </p:nvSpPr>
        <p:spPr/>
        <p:txBody>
          <a:bodyPr/>
          <a:lstStyle/>
          <a:p>
            <a:r>
              <a:rPr lang="en-US" dirty="0"/>
              <a:t>Unpowered Vessels Less Than 65.6 Feet</a:t>
            </a:r>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pic>
        <p:nvPicPr>
          <p:cNvPr id="6" name="Picture 2" descr="X:\Boating_Graphics\Export_PPT\Generic_drawings\navigation_lights_sailboats.jpg">
            <a:extLst>
              <a:ext uri="{FF2B5EF4-FFF2-40B4-BE49-F238E27FC236}">
                <a16:creationId xmlns:a16="http://schemas.microsoft.com/office/drawing/2014/main" id="{350B5FB4-A081-47DC-BAB1-D5B0E28471E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96950" y="2289175"/>
            <a:ext cx="7142163" cy="3613150"/>
          </a:xfrm>
          <a:prstGeom prst="rect">
            <a:avLst/>
          </a:prstGeom>
          <a:noFill/>
          <a:ln w="9525">
            <a:noFill/>
            <a:miter lim="800000"/>
            <a:headEnd/>
            <a:tailEnd/>
          </a:ln>
        </p:spPr>
      </p:pic>
    </p:spTree>
    <p:extLst>
      <p:ext uri="{BB962C8B-B14F-4D97-AF65-F5344CB8AC3E}">
        <p14:creationId xmlns:p14="http://schemas.microsoft.com/office/powerpoint/2010/main" val="41542857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dirty="0"/>
              <a:t>Navigation Lights</a:t>
            </a:r>
          </a:p>
        </p:txBody>
      </p:sp>
      <p:sp>
        <p:nvSpPr>
          <p:cNvPr id="193539" name="Rectangle 3"/>
          <p:cNvSpPr>
            <a:spLocks noGrp="1" noChangeArrowheads="1"/>
          </p:cNvSpPr>
          <p:nvPr>
            <p:ph idx="1"/>
          </p:nvPr>
        </p:nvSpPr>
        <p:spPr/>
        <p:txBody>
          <a:bodyPr/>
          <a:lstStyle/>
          <a:p>
            <a:r>
              <a:rPr lang="en-US" dirty="0"/>
              <a:t>Unpowered Vessels Less Than 23 Feet</a:t>
            </a:r>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pic>
        <p:nvPicPr>
          <p:cNvPr id="7" name="Picture 4">
            <a:extLst>
              <a:ext uri="{FF2B5EF4-FFF2-40B4-BE49-F238E27FC236}">
                <a16:creationId xmlns:a16="http://schemas.microsoft.com/office/drawing/2014/main" id="{260709A1-D96B-4C34-ADF6-5F189621B656}"/>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2129258" y="2003425"/>
            <a:ext cx="5098209" cy="4068763"/>
          </a:xfrm>
          <a:prstGeom prst="rect">
            <a:avLst/>
          </a:prstGeom>
          <a:noFill/>
          <a:ln w="9525">
            <a:noFill/>
            <a:miter lim="800000"/>
            <a:headEnd/>
            <a:tailEnd/>
          </a:ln>
        </p:spPr>
      </p:pic>
    </p:spTree>
    <p:extLst>
      <p:ext uri="{BB962C8B-B14F-4D97-AF65-F5344CB8AC3E}">
        <p14:creationId xmlns:p14="http://schemas.microsoft.com/office/powerpoint/2010/main" val="13252562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dirty="0"/>
              <a:t>Navigation Lights</a:t>
            </a:r>
          </a:p>
        </p:txBody>
      </p:sp>
      <p:sp>
        <p:nvSpPr>
          <p:cNvPr id="193539" name="Rectangle 3"/>
          <p:cNvSpPr>
            <a:spLocks noGrp="1" noChangeArrowheads="1"/>
          </p:cNvSpPr>
          <p:nvPr>
            <p:ph idx="1"/>
          </p:nvPr>
        </p:nvSpPr>
        <p:spPr/>
        <p:txBody>
          <a:bodyPr/>
          <a:lstStyle/>
          <a:p>
            <a:r>
              <a:rPr lang="en-US" dirty="0"/>
              <a:t>All Vessels When Not Underway</a:t>
            </a:r>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pic>
        <p:nvPicPr>
          <p:cNvPr id="6" name="Picture 5" descr="C:\DOCUME~1\bbullock\LOCALS~1\Temp\VMwareDnD\13800779\navigation_lights_anchored.jpg">
            <a:extLst>
              <a:ext uri="{FF2B5EF4-FFF2-40B4-BE49-F238E27FC236}">
                <a16:creationId xmlns:a16="http://schemas.microsoft.com/office/drawing/2014/main" id="{D522DD51-5AFB-495D-A977-82044D5549E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36750" y="1944688"/>
            <a:ext cx="5727700" cy="4090987"/>
          </a:xfrm>
          <a:prstGeom prst="rect">
            <a:avLst/>
          </a:prstGeom>
          <a:noFill/>
          <a:ln w="9525">
            <a:noFill/>
            <a:miter lim="800000"/>
            <a:headEnd/>
            <a:tailEnd/>
          </a:ln>
        </p:spPr>
      </p:pic>
    </p:spTree>
    <p:extLst>
      <p:ext uri="{BB962C8B-B14F-4D97-AF65-F5344CB8AC3E}">
        <p14:creationId xmlns:p14="http://schemas.microsoft.com/office/powerpoint/2010/main" val="22276900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itle 3"/>
          <p:cNvSpPr>
            <a:spLocks noGrp="1"/>
          </p:cNvSpPr>
          <p:nvPr>
            <p:ph type="title"/>
          </p:nvPr>
        </p:nvSpPr>
        <p:spPr/>
        <p:txBody>
          <a:bodyPr/>
          <a:lstStyle/>
          <a:p>
            <a:r>
              <a:rPr lang="en-US" dirty="0"/>
              <a:t>Visual Distress Signals</a:t>
            </a:r>
          </a:p>
        </p:txBody>
      </p:sp>
      <p:sp>
        <p:nvSpPr>
          <p:cNvPr id="189443" name="Content Placeholder 4"/>
          <p:cNvSpPr>
            <a:spLocks noGrp="1"/>
          </p:cNvSpPr>
          <p:nvPr>
            <p:ph idx="1"/>
          </p:nvPr>
        </p:nvSpPr>
        <p:spPr/>
        <p:txBody>
          <a:bodyPr/>
          <a:lstStyle/>
          <a:p>
            <a:r>
              <a:rPr lang="en-US" dirty="0"/>
              <a:t>Visual distress signals (VDSs) are classified as:</a:t>
            </a:r>
          </a:p>
          <a:p>
            <a:pPr lvl="1"/>
            <a:r>
              <a:rPr lang="en-US" dirty="0"/>
              <a:t>Day signals</a:t>
            </a:r>
          </a:p>
          <a:p>
            <a:pPr lvl="1"/>
            <a:r>
              <a:rPr lang="en-US" dirty="0"/>
              <a:t>Night signals</a:t>
            </a:r>
          </a:p>
          <a:p>
            <a:pPr lvl="1"/>
            <a:r>
              <a:rPr lang="en-US" dirty="0"/>
              <a:t>Both day and night signals</a:t>
            </a:r>
          </a:p>
          <a:p>
            <a:r>
              <a:rPr lang="en-US" dirty="0"/>
              <a:t>VDSs are either:</a:t>
            </a:r>
          </a:p>
          <a:p>
            <a:pPr lvl="1"/>
            <a:r>
              <a:rPr lang="en-US" dirty="0"/>
              <a:t>Pyrotechnic</a:t>
            </a:r>
          </a:p>
          <a:p>
            <a:pPr lvl="1"/>
            <a:r>
              <a:rPr lang="en-US" dirty="0"/>
              <a:t>Non-pyrotechnic</a:t>
            </a:r>
          </a:p>
          <a:p>
            <a:pPr lvl="1"/>
            <a:endParaRPr lang="en-US" dirty="0"/>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944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944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944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944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944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94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en-US" dirty="0"/>
              <a:t>Visual Distress Signals</a:t>
            </a:r>
          </a:p>
        </p:txBody>
      </p:sp>
      <p:sp>
        <p:nvSpPr>
          <p:cNvPr id="199683" name="Content Placeholder 4"/>
          <p:cNvSpPr>
            <a:spLocks noGrp="1"/>
          </p:cNvSpPr>
          <p:nvPr>
            <p:ph sz="half" idx="1"/>
          </p:nvPr>
        </p:nvSpPr>
        <p:spPr/>
        <p:txBody>
          <a:bodyPr/>
          <a:lstStyle/>
          <a:p>
            <a:r>
              <a:rPr lang="en-US" dirty="0"/>
              <a:t>Vessels on federally controlled waters must carry USCG–approved VDSs.</a:t>
            </a:r>
          </a:p>
          <a:p>
            <a:pPr lvl="1"/>
            <a:r>
              <a:rPr lang="en-US" dirty="0"/>
              <a:t>All vessels must carry night signals when operating at night.</a:t>
            </a:r>
          </a:p>
          <a:p>
            <a:pPr lvl="1"/>
            <a:r>
              <a:rPr lang="en-US" dirty="0"/>
              <a:t>Most vessels must carry day signals also.</a:t>
            </a:r>
          </a:p>
          <a:p>
            <a:endParaRPr lang="en-US" dirty="0"/>
          </a:p>
        </p:txBody>
      </p:sp>
      <p:pic>
        <p:nvPicPr>
          <p:cNvPr id="190468" name="Content Placeholder 5" descr="C:\DOCUME~1\bbullock\LOCALS~1\Temp\VMwareDnD\870db17e\distress_signals_set.jpg"/>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5180653" y="1600200"/>
            <a:ext cx="2973694" cy="4525963"/>
          </a:xfrm>
        </p:spPr>
      </p:pic>
      <p:sp>
        <p:nvSpPr>
          <p:cNvPr id="2" name="TextBox 1"/>
          <p:cNvSpPr txBox="1"/>
          <p:nvPr/>
        </p:nvSpPr>
        <p:spPr>
          <a:xfrm>
            <a:off x="762000" y="6350000"/>
            <a:ext cx="184666" cy="369332"/>
          </a:xfrm>
          <a:prstGeom prst="rect">
            <a:avLst/>
          </a:prstGeom>
          <a:noFill/>
        </p:spPr>
        <p:txBody>
          <a:bodyPr wrap="none" rtlCol="0">
            <a:spAutoFit/>
          </a:bodyPr>
          <a:lstStyle/>
          <a:p>
            <a:endParaRPr lang="en-US" dirty="0"/>
          </a:p>
        </p:txBody>
      </p:sp>
      <p:pic>
        <p:nvPicPr>
          <p:cNvPr id="6"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9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04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968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96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3"/>
          <p:cNvSpPr>
            <a:spLocks noGrp="1"/>
          </p:cNvSpPr>
          <p:nvPr>
            <p:ph type="title"/>
          </p:nvPr>
        </p:nvSpPr>
        <p:spPr/>
        <p:txBody>
          <a:bodyPr/>
          <a:lstStyle/>
          <a:p>
            <a:r>
              <a:rPr lang="en-US" dirty="0"/>
              <a:t>Objectives</a:t>
            </a:r>
          </a:p>
        </p:txBody>
      </p:sp>
      <p:sp>
        <p:nvSpPr>
          <p:cNvPr id="155652" name="Content Placeholder 5"/>
          <p:cNvSpPr>
            <a:spLocks noGrp="1"/>
          </p:cNvSpPr>
          <p:nvPr>
            <p:ph sz="half" idx="2"/>
          </p:nvPr>
        </p:nvSpPr>
        <p:spPr>
          <a:xfrm>
            <a:off x="457200" y="1280160"/>
            <a:ext cx="8686800" cy="5029200"/>
          </a:xfrm>
        </p:spPr>
        <p:txBody>
          <a:bodyPr/>
          <a:lstStyle/>
          <a:p>
            <a:pPr marL="0" indent="0">
              <a:buNone/>
            </a:pPr>
            <a:r>
              <a:rPr lang="en-US" dirty="0">
                <a:solidFill>
                  <a:srgbClr val="0070C0"/>
                </a:solidFill>
              </a:rPr>
              <a:t>You should be able to…</a:t>
            </a:r>
          </a:p>
          <a:p>
            <a:r>
              <a:rPr lang="en-US" dirty="0"/>
              <a:t>Tell which vessels need to be registered and how to do so.</a:t>
            </a:r>
          </a:p>
          <a:p>
            <a:r>
              <a:rPr lang="en-US" dirty="0"/>
              <a:t>Place certificate numbers and validation decals on a vessel correctly.</a:t>
            </a:r>
          </a:p>
          <a:p>
            <a:r>
              <a:rPr lang="en-US" dirty="0"/>
              <a:t>Find the hull identification number (HIN) on a vessel.</a:t>
            </a:r>
          </a:p>
          <a:p>
            <a:r>
              <a:rPr lang="en-US" dirty="0"/>
              <a:t>Explain the age and education restrictions on vessel or personal watercraft (PWC) operation.</a:t>
            </a: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2">
            <a:extLst>
              <a:ext uri="{FF2B5EF4-FFF2-40B4-BE49-F238E27FC236}">
                <a16:creationId xmlns:a16="http://schemas.microsoft.com/office/drawing/2014/main" id="{B8DAD9B0-53D0-4A25-A6CA-0B99C644352F}"/>
              </a:ext>
            </a:extLst>
          </p:cNvPr>
          <p:cNvPicPr preferRelativeResize="0">
            <a:picLocks/>
          </p:cNvPicPr>
          <p:nvPr/>
        </p:nvPicPr>
        <p:blipFill>
          <a:blip r:embed="rId3" cstate="screen">
            <a:extLst>
              <a:ext uri="{28A0092B-C50C-407E-A947-70E740481C1C}">
                <a14:useLocalDpi xmlns:a14="http://schemas.microsoft.com/office/drawing/2010/main"/>
              </a:ext>
            </a:extLst>
          </a:blip>
          <a:stretch>
            <a:fillRect/>
          </a:stretch>
        </p:blipFill>
        <p:spPr bwMode="auto">
          <a:xfrm>
            <a:off x="5807644" y="4650544"/>
            <a:ext cx="1097280" cy="1097280"/>
          </a:xfrm>
          <a:prstGeom prst="rect">
            <a:avLst/>
          </a:prstGeom>
          <a:noFill/>
          <a:ln w="9525">
            <a:noFill/>
            <a:miter lim="800000"/>
            <a:headEnd/>
            <a:tailEnd/>
          </a:ln>
        </p:spPr>
      </p:pic>
      <p:pic>
        <p:nvPicPr>
          <p:cNvPr id="22" name="Picture 14" descr="distress_signals_orange_flag.jpg">
            <a:extLst>
              <a:ext uri="{FF2B5EF4-FFF2-40B4-BE49-F238E27FC236}">
                <a16:creationId xmlns:a16="http://schemas.microsoft.com/office/drawing/2014/main" id="{E016D97E-E726-4BD4-8868-1EC86442C4D2}"/>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52800" y="4284784"/>
            <a:ext cx="1828800" cy="1828800"/>
          </a:xfrm>
          <a:prstGeom prst="rect">
            <a:avLst/>
          </a:prstGeom>
          <a:noFill/>
          <a:ln w="9525">
            <a:noFill/>
            <a:miter lim="800000"/>
            <a:headEnd/>
            <a:tailEnd/>
          </a:ln>
        </p:spPr>
      </p:pic>
      <p:pic>
        <p:nvPicPr>
          <p:cNvPr id="23" name="Picture 13" descr="distress_signals_electric_light.jpg">
            <a:extLst>
              <a:ext uri="{FF2B5EF4-FFF2-40B4-BE49-F238E27FC236}">
                <a16:creationId xmlns:a16="http://schemas.microsoft.com/office/drawing/2014/main" id="{0DE796A7-2800-4229-8D52-CE2BB8EBFAAB}"/>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24000" y="4284784"/>
            <a:ext cx="1828800" cy="1828800"/>
          </a:xfrm>
          <a:prstGeom prst="rect">
            <a:avLst/>
          </a:prstGeom>
          <a:noFill/>
          <a:ln w="9525">
            <a:noFill/>
            <a:miter lim="800000"/>
            <a:headEnd/>
            <a:tailEnd/>
          </a:ln>
        </p:spPr>
      </p:pic>
      <p:sp>
        <p:nvSpPr>
          <p:cNvPr id="193539" name="Rectangle 3"/>
          <p:cNvSpPr>
            <a:spLocks noGrp="1" noChangeArrowheads="1"/>
          </p:cNvSpPr>
          <p:nvPr>
            <p:ph idx="1"/>
          </p:nvPr>
        </p:nvSpPr>
        <p:spPr/>
        <p:txBody>
          <a:bodyPr/>
          <a:lstStyle/>
          <a:p>
            <a:pPr>
              <a:spcBef>
                <a:spcPts val="1200"/>
              </a:spcBef>
            </a:pPr>
            <a:r>
              <a:rPr lang="en-US" dirty="0"/>
              <a:t>Pyrotechnic VDSs</a:t>
            </a:r>
            <a:br>
              <a:rPr lang="en-US" dirty="0"/>
            </a:br>
            <a:br>
              <a:rPr lang="en-US" dirty="0"/>
            </a:br>
            <a:endParaRPr lang="en-US" dirty="0"/>
          </a:p>
          <a:p>
            <a:pPr marL="0" indent="0">
              <a:spcBef>
                <a:spcPts val="1200"/>
              </a:spcBef>
              <a:buNone/>
              <a:tabLst>
                <a:tab pos="914400" algn="l"/>
                <a:tab pos="1828800" algn="l"/>
                <a:tab pos="2743200" algn="l"/>
              </a:tabLst>
            </a:pPr>
            <a:br>
              <a:rPr lang="en-US" dirty="0"/>
            </a:br>
            <a:br>
              <a:rPr lang="en-US" dirty="0"/>
            </a:br>
            <a:endParaRPr lang="en-US" dirty="0"/>
          </a:p>
          <a:p>
            <a:pPr>
              <a:spcBef>
                <a:spcPts val="1200"/>
              </a:spcBef>
            </a:pPr>
            <a:r>
              <a:rPr lang="en-US" dirty="0"/>
              <a:t>Non-Pyrotechnic VDSs</a:t>
            </a:r>
          </a:p>
        </p:txBody>
      </p:sp>
      <p:pic>
        <p:nvPicPr>
          <p:cNvPr id="8" name="Picture 16" descr="distress_signals_red_flare.jpg">
            <a:extLst>
              <a:ext uri="{FF2B5EF4-FFF2-40B4-BE49-F238E27FC236}">
                <a16:creationId xmlns:a16="http://schemas.microsoft.com/office/drawing/2014/main" id="{588E0B33-18BC-490B-AF93-535DD207CF0A}"/>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257800" y="1676400"/>
            <a:ext cx="1828800" cy="1828800"/>
          </a:xfrm>
          <a:prstGeom prst="rect">
            <a:avLst/>
          </a:prstGeom>
          <a:noFill/>
          <a:ln w="9525">
            <a:noFill/>
            <a:miter lim="800000"/>
            <a:headEnd/>
            <a:tailEnd/>
          </a:ln>
        </p:spPr>
      </p:pic>
      <p:pic>
        <p:nvPicPr>
          <p:cNvPr id="6" name="Picture 23" descr="distress_signals_red_meteor.jpg">
            <a:extLst>
              <a:ext uri="{FF2B5EF4-FFF2-40B4-BE49-F238E27FC236}">
                <a16:creationId xmlns:a16="http://schemas.microsoft.com/office/drawing/2014/main" id="{F66A74FF-01A1-48D9-AF1E-A20A19F5FE7F}"/>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276600" y="1676400"/>
            <a:ext cx="1828800" cy="1828800"/>
          </a:xfrm>
          <a:prstGeom prst="rect">
            <a:avLst/>
          </a:prstGeom>
          <a:noFill/>
          <a:ln w="9525">
            <a:noFill/>
            <a:miter lim="800000"/>
            <a:headEnd/>
            <a:tailEnd/>
          </a:ln>
        </p:spPr>
      </p:pic>
      <p:pic>
        <p:nvPicPr>
          <p:cNvPr id="7" name="Picture 15" descr="distress_signals_orange_smoke.jpg">
            <a:extLst>
              <a:ext uri="{FF2B5EF4-FFF2-40B4-BE49-F238E27FC236}">
                <a16:creationId xmlns:a16="http://schemas.microsoft.com/office/drawing/2014/main" id="{A9065597-EFA0-447D-A9B0-B4FE818841E0}"/>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219200" y="1676400"/>
            <a:ext cx="1828800" cy="1828800"/>
          </a:xfrm>
          <a:prstGeom prst="rect">
            <a:avLst/>
          </a:prstGeom>
          <a:noFill/>
          <a:ln w="9525">
            <a:noFill/>
            <a:miter lim="800000"/>
            <a:headEnd/>
            <a:tailEnd/>
          </a:ln>
        </p:spPr>
      </p:pic>
      <p:sp>
        <p:nvSpPr>
          <p:cNvPr id="183298" name="Rectangle 2"/>
          <p:cNvSpPr>
            <a:spLocks noGrp="1" noChangeArrowheads="1"/>
          </p:cNvSpPr>
          <p:nvPr>
            <p:ph type="title"/>
          </p:nvPr>
        </p:nvSpPr>
        <p:spPr/>
        <p:txBody>
          <a:bodyPr/>
          <a:lstStyle/>
          <a:p>
            <a:r>
              <a:rPr lang="en-US" dirty="0"/>
              <a:t>Visual Distress Signals</a:t>
            </a:r>
          </a:p>
        </p:txBody>
      </p:sp>
      <p:pic>
        <p:nvPicPr>
          <p:cNvPr id="5" name="Picture 16" descr="uscga-very-large gray"/>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graphicFrame>
        <p:nvGraphicFramePr>
          <p:cNvPr id="2" name="Table 1">
            <a:extLst>
              <a:ext uri="{FF2B5EF4-FFF2-40B4-BE49-F238E27FC236}">
                <a16:creationId xmlns:a16="http://schemas.microsoft.com/office/drawing/2014/main" id="{2144B885-0989-4596-9212-925859B3DED6}"/>
              </a:ext>
            </a:extLst>
          </p:cNvPr>
          <p:cNvGraphicFramePr>
            <a:graphicFrameLocks noGrp="1"/>
          </p:cNvGraphicFramePr>
          <p:nvPr>
            <p:extLst>
              <p:ext uri="{D42A27DB-BD31-4B8C-83A1-F6EECF244321}">
                <p14:modId xmlns:p14="http://schemas.microsoft.com/office/powerpoint/2010/main" val="356511518"/>
              </p:ext>
            </p:extLst>
          </p:nvPr>
        </p:nvGraphicFramePr>
        <p:xfrm>
          <a:off x="1752600" y="2743200"/>
          <a:ext cx="6096000" cy="12801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00076517"/>
                    </a:ext>
                  </a:extLst>
                </a:gridCol>
                <a:gridCol w="2032000">
                  <a:extLst>
                    <a:ext uri="{9D8B030D-6E8A-4147-A177-3AD203B41FA5}">
                      <a16:colId xmlns:a16="http://schemas.microsoft.com/office/drawing/2014/main" val="1357143307"/>
                    </a:ext>
                  </a:extLst>
                </a:gridCol>
                <a:gridCol w="2032000">
                  <a:extLst>
                    <a:ext uri="{9D8B030D-6E8A-4147-A177-3AD203B41FA5}">
                      <a16:colId xmlns:a16="http://schemas.microsoft.com/office/drawing/2014/main" val="3115219140"/>
                    </a:ext>
                  </a:extLst>
                </a:gridCol>
              </a:tblGrid>
              <a:tr h="304800">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2788536"/>
                  </a:ext>
                </a:extLst>
              </a:tr>
              <a:tr h="762000">
                <a:tc>
                  <a:txBody>
                    <a:bodyPr/>
                    <a:lstStyle/>
                    <a:p>
                      <a:r>
                        <a:rPr lang="en-US" dirty="0"/>
                        <a:t>Orange Smoke</a:t>
                      </a:r>
                    </a:p>
                    <a:p>
                      <a:r>
                        <a:rPr lang="en-US" dirty="0"/>
                        <a:t>Day Signal</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dirty="0"/>
                        <a:t>Red Meteor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Day &amp; Night Signal</a:t>
                      </a:r>
                    </a:p>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dirty="0"/>
                        <a:t>Red Flare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Day &amp; Night Signal</a:t>
                      </a:r>
                    </a:p>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32549740"/>
                  </a:ext>
                </a:extLst>
              </a:tr>
            </a:tbl>
          </a:graphicData>
        </a:graphic>
      </p:graphicFrame>
      <p:graphicFrame>
        <p:nvGraphicFramePr>
          <p:cNvPr id="18" name="Table 17">
            <a:extLst>
              <a:ext uri="{FF2B5EF4-FFF2-40B4-BE49-F238E27FC236}">
                <a16:creationId xmlns:a16="http://schemas.microsoft.com/office/drawing/2014/main" id="{4391C67D-D79E-45BD-A409-77759B4533DC}"/>
              </a:ext>
            </a:extLst>
          </p:cNvPr>
          <p:cNvGraphicFramePr>
            <a:graphicFrameLocks noGrp="1"/>
          </p:cNvGraphicFramePr>
          <p:nvPr>
            <p:extLst>
              <p:ext uri="{D42A27DB-BD31-4B8C-83A1-F6EECF244321}">
                <p14:modId xmlns:p14="http://schemas.microsoft.com/office/powerpoint/2010/main" val="1379646187"/>
              </p:ext>
            </p:extLst>
          </p:nvPr>
        </p:nvGraphicFramePr>
        <p:xfrm>
          <a:off x="1752600" y="5366240"/>
          <a:ext cx="6096000" cy="12801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00076517"/>
                    </a:ext>
                  </a:extLst>
                </a:gridCol>
                <a:gridCol w="2032000">
                  <a:extLst>
                    <a:ext uri="{9D8B030D-6E8A-4147-A177-3AD203B41FA5}">
                      <a16:colId xmlns:a16="http://schemas.microsoft.com/office/drawing/2014/main" val="1357143307"/>
                    </a:ext>
                  </a:extLst>
                </a:gridCol>
                <a:gridCol w="2032000">
                  <a:extLst>
                    <a:ext uri="{9D8B030D-6E8A-4147-A177-3AD203B41FA5}">
                      <a16:colId xmlns:a16="http://schemas.microsoft.com/office/drawing/2014/main" val="3115219140"/>
                    </a:ext>
                  </a:extLst>
                </a:gridCol>
              </a:tblGrid>
              <a:tr h="304800">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2788536"/>
                  </a:ext>
                </a:extLst>
              </a:tr>
              <a:tr h="762000">
                <a:tc>
                  <a:txBody>
                    <a:bodyPr/>
                    <a:lstStyle/>
                    <a:p>
                      <a:r>
                        <a:rPr lang="en-US" dirty="0"/>
                        <a:t>Electric Light</a:t>
                      </a:r>
                    </a:p>
                    <a:p>
                      <a:r>
                        <a:rPr lang="en-US" dirty="0"/>
                        <a:t>Night Signal</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dirty="0"/>
                        <a:t>Orange Flag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Day Signal</a:t>
                      </a:r>
                    </a:p>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dirty="0"/>
                        <a:t>Arm Signal</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32549740"/>
                  </a:ext>
                </a:extLst>
              </a:tr>
            </a:tbl>
          </a:graphicData>
        </a:graphic>
      </p:graphicFrame>
    </p:spTree>
    <p:extLst>
      <p:ext uri="{BB962C8B-B14F-4D97-AF65-F5344CB8AC3E}">
        <p14:creationId xmlns:p14="http://schemas.microsoft.com/office/powerpoint/2010/main" val="359357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5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3"/>
          <p:cNvSpPr>
            <a:spLocks noGrp="1"/>
          </p:cNvSpPr>
          <p:nvPr>
            <p:ph type="title"/>
          </p:nvPr>
        </p:nvSpPr>
        <p:spPr/>
        <p:txBody>
          <a:bodyPr/>
          <a:lstStyle/>
          <a:p>
            <a:r>
              <a:rPr lang="en-US" dirty="0"/>
              <a:t>Visual Distress Signals</a:t>
            </a:r>
          </a:p>
        </p:txBody>
      </p:sp>
      <p:sp>
        <p:nvSpPr>
          <p:cNvPr id="192515" name="Content Placeholder 4"/>
          <p:cNvSpPr>
            <a:spLocks noGrp="1"/>
          </p:cNvSpPr>
          <p:nvPr>
            <p:ph idx="1"/>
          </p:nvPr>
        </p:nvSpPr>
        <p:spPr/>
        <p:txBody>
          <a:bodyPr/>
          <a:lstStyle/>
          <a:p>
            <a:r>
              <a:rPr lang="en-US" dirty="0"/>
              <a:t>If pyrotechnic VDSs are used: </a:t>
            </a:r>
          </a:p>
          <a:p>
            <a:pPr lvl="1"/>
            <a:r>
              <a:rPr lang="en-US" dirty="0"/>
              <a:t>You must carry a minimum of three on board. </a:t>
            </a:r>
          </a:p>
          <a:p>
            <a:pPr lvl="1"/>
            <a:r>
              <a:rPr lang="en-US" dirty="0"/>
              <a:t>They must be dated. Expired</a:t>
            </a:r>
            <a:br>
              <a:rPr lang="en-US" dirty="0"/>
            </a:br>
            <a:r>
              <a:rPr lang="en-US" dirty="0" err="1"/>
              <a:t>VDSs</a:t>
            </a:r>
            <a:r>
              <a:rPr lang="en-US" dirty="0"/>
              <a:t> may be carried on board,</a:t>
            </a:r>
            <a:br>
              <a:rPr lang="en-US" dirty="0"/>
            </a:br>
            <a:r>
              <a:rPr lang="en-US" dirty="0"/>
              <a:t>but a minimum of three</a:t>
            </a:r>
            <a:br>
              <a:rPr lang="en-US" dirty="0"/>
            </a:br>
            <a:r>
              <a:rPr lang="en-US" dirty="0"/>
              <a:t>unexpired VDSs must be</a:t>
            </a:r>
            <a:br>
              <a:rPr lang="en-US" dirty="0"/>
            </a:br>
            <a:r>
              <a:rPr lang="en-US" dirty="0"/>
              <a:t>carried in the vessel. </a:t>
            </a:r>
          </a:p>
          <a:p>
            <a:pPr lvl="1"/>
            <a:endParaRPr lang="en-US" dirty="0"/>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24600" y="2283974"/>
            <a:ext cx="2476500" cy="3859652"/>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3"/>
          <p:cNvSpPr>
            <a:spLocks noGrp="1"/>
          </p:cNvSpPr>
          <p:nvPr>
            <p:ph type="title"/>
          </p:nvPr>
        </p:nvSpPr>
        <p:spPr/>
        <p:txBody>
          <a:bodyPr/>
          <a:lstStyle/>
          <a:p>
            <a:r>
              <a:rPr lang="en-US" dirty="0"/>
              <a:t>Visual Distress Signals</a:t>
            </a:r>
          </a:p>
        </p:txBody>
      </p:sp>
      <p:sp>
        <p:nvSpPr>
          <p:cNvPr id="193549" name="Text Placeholder 4"/>
          <p:cNvSpPr>
            <a:spLocks noGrp="1"/>
          </p:cNvSpPr>
          <p:nvPr>
            <p:ph type="body" idx="1"/>
          </p:nvPr>
        </p:nvSpPr>
        <p:spPr>
          <a:xfrm>
            <a:off x="457200" y="1280160"/>
            <a:ext cx="8686800" cy="5029200"/>
          </a:xfrm>
        </p:spPr>
        <p:txBody>
          <a:bodyPr anchor="t"/>
          <a:lstStyle/>
          <a:p>
            <a:r>
              <a:rPr lang="en-US" dirty="0">
                <a:solidFill>
                  <a:schemeClr val="tx1"/>
                </a:solidFill>
              </a:rPr>
              <a:t>Example Combinations</a:t>
            </a:r>
          </a:p>
        </p:txBody>
      </p:sp>
      <p:pic>
        <p:nvPicPr>
          <p:cNvPr id="201731" name="Picture 6" descr="distress_signals_red_flar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71800" y="2241550"/>
            <a:ext cx="1268413" cy="1268413"/>
          </a:xfrm>
          <a:prstGeom prst="rect">
            <a:avLst/>
          </a:prstGeom>
          <a:noFill/>
          <a:ln w="9525">
            <a:noFill/>
            <a:miter lim="800000"/>
            <a:headEnd/>
            <a:tailEnd/>
          </a:ln>
        </p:spPr>
      </p:pic>
      <p:pic>
        <p:nvPicPr>
          <p:cNvPr id="201732" name="Picture 7" descr="distress_signals_red_flar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76400" y="2241550"/>
            <a:ext cx="1268413" cy="1268413"/>
          </a:xfrm>
          <a:prstGeom prst="rect">
            <a:avLst/>
          </a:prstGeom>
          <a:noFill/>
          <a:ln w="9525">
            <a:noFill/>
            <a:miter lim="800000"/>
            <a:headEnd/>
            <a:tailEnd/>
          </a:ln>
        </p:spPr>
      </p:pic>
      <p:pic>
        <p:nvPicPr>
          <p:cNvPr id="201733" name="Picture 8" descr="distress_signals_red_flar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7988" y="2241550"/>
            <a:ext cx="1268412" cy="1268413"/>
          </a:xfrm>
          <a:prstGeom prst="rect">
            <a:avLst/>
          </a:prstGeom>
          <a:noFill/>
          <a:ln w="9525">
            <a:noFill/>
            <a:miter lim="800000"/>
            <a:headEnd/>
            <a:tailEnd/>
          </a:ln>
        </p:spPr>
      </p:pic>
      <p:grpSp>
        <p:nvGrpSpPr>
          <p:cNvPr id="2" name="Group 9"/>
          <p:cNvGrpSpPr>
            <a:grpSpLocks/>
          </p:cNvGrpSpPr>
          <p:nvPr/>
        </p:nvGrpSpPr>
        <p:grpSpPr bwMode="auto">
          <a:xfrm>
            <a:off x="2133600" y="4279900"/>
            <a:ext cx="4953000" cy="1295400"/>
            <a:chOff x="838200" y="4419600"/>
            <a:chExt cx="6248400" cy="1633270"/>
          </a:xfrm>
        </p:grpSpPr>
        <p:pic>
          <p:nvPicPr>
            <p:cNvPr id="193550" name="Picture 10" descr="distress_signals_orange_smoke.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86200" y="4419600"/>
              <a:ext cx="1600200" cy="1600200"/>
            </a:xfrm>
            <a:prstGeom prst="rect">
              <a:avLst/>
            </a:prstGeom>
            <a:noFill/>
            <a:ln w="9525">
              <a:noFill/>
              <a:miter lim="800000"/>
              <a:headEnd/>
              <a:tailEnd/>
            </a:ln>
          </p:spPr>
        </p:pic>
        <p:pic>
          <p:nvPicPr>
            <p:cNvPr id="193551" name="Picture 11" descr="distress_signals_orange_smoke.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62200" y="4419600"/>
              <a:ext cx="1600200" cy="1600200"/>
            </a:xfrm>
            <a:prstGeom prst="rect">
              <a:avLst/>
            </a:prstGeom>
            <a:noFill/>
            <a:ln w="9525">
              <a:noFill/>
              <a:miter lim="800000"/>
              <a:headEnd/>
              <a:tailEnd/>
            </a:ln>
          </p:spPr>
        </p:pic>
        <p:pic>
          <p:nvPicPr>
            <p:cNvPr id="193552" name="Picture 12" descr="distress_signals_electric_light.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86400" y="4452670"/>
              <a:ext cx="1600200" cy="1600200"/>
            </a:xfrm>
            <a:prstGeom prst="rect">
              <a:avLst/>
            </a:prstGeom>
            <a:noFill/>
            <a:ln w="9525">
              <a:noFill/>
              <a:miter lim="800000"/>
              <a:headEnd/>
              <a:tailEnd/>
            </a:ln>
          </p:spPr>
        </p:pic>
        <p:pic>
          <p:nvPicPr>
            <p:cNvPr id="193553" name="Picture 13" descr="distress_signals_orange_smoke.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8200" y="4419600"/>
              <a:ext cx="1600200" cy="1600200"/>
            </a:xfrm>
            <a:prstGeom prst="rect">
              <a:avLst/>
            </a:prstGeom>
            <a:noFill/>
            <a:ln w="9525">
              <a:noFill/>
              <a:miter lim="800000"/>
              <a:headEnd/>
              <a:tailEnd/>
            </a:ln>
          </p:spPr>
        </p:pic>
      </p:grpSp>
      <p:pic>
        <p:nvPicPr>
          <p:cNvPr id="201735" name="Content Placeholder 24" descr="distress_signals_red_meteor.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172200" y="2214563"/>
            <a:ext cx="1268413" cy="1268412"/>
          </a:xfrm>
          <a:prstGeom prst="rect">
            <a:avLst/>
          </a:prstGeom>
          <a:noFill/>
          <a:ln w="9525">
            <a:noFill/>
            <a:miter lim="800000"/>
            <a:headEnd/>
            <a:tailEnd/>
          </a:ln>
        </p:spPr>
      </p:pic>
      <p:pic>
        <p:nvPicPr>
          <p:cNvPr id="201736" name="Picture 15" descr="distress_signals_red_flar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53000" y="2171700"/>
            <a:ext cx="1268413" cy="1268413"/>
          </a:xfrm>
          <a:prstGeom prst="rect">
            <a:avLst/>
          </a:prstGeom>
          <a:noFill/>
          <a:ln w="9525">
            <a:noFill/>
            <a:miter lim="800000"/>
            <a:headEnd/>
            <a:tailEnd/>
          </a:ln>
        </p:spPr>
      </p:pic>
      <p:pic>
        <p:nvPicPr>
          <p:cNvPr id="201737" name="Content Placeholder 24" descr="distress_signals_red_meteor.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391400" y="2214563"/>
            <a:ext cx="1268413" cy="1268412"/>
          </a:xfrm>
          <a:prstGeom prst="rect">
            <a:avLst/>
          </a:prstGeom>
          <a:noFill/>
          <a:ln w="9525">
            <a:noFill/>
            <a:miter lim="800000"/>
            <a:headEnd/>
            <a:tailEnd/>
          </a:ln>
        </p:spPr>
      </p:pic>
      <p:sp>
        <p:nvSpPr>
          <p:cNvPr id="18" name="Rectangle 17"/>
          <p:cNvSpPr/>
          <p:nvPr/>
        </p:nvSpPr>
        <p:spPr bwMode="auto">
          <a:xfrm>
            <a:off x="609600" y="3357563"/>
            <a:ext cx="3429000" cy="430212"/>
          </a:xfrm>
          <a:prstGeom prst="rect">
            <a:avLst/>
          </a:prstGeom>
        </p:spPr>
        <p:txBody>
          <a:bodyPr>
            <a:spAutoFit/>
          </a:bodyPr>
          <a:lstStyle/>
          <a:p>
            <a:pPr algn="ctr" eaLnBrk="0" hangingPunct="0">
              <a:spcBef>
                <a:spcPts val="4200"/>
              </a:spcBef>
              <a:buClr>
                <a:srgbClr val="009900"/>
              </a:buClr>
              <a:buSzPct val="110000"/>
              <a:defRPr/>
            </a:pPr>
            <a:r>
              <a:rPr lang="en-US" sz="2200" b="1" kern="0" dirty="0">
                <a:solidFill>
                  <a:srgbClr val="000000"/>
                </a:solidFill>
                <a:latin typeface="Arial"/>
              </a:rPr>
              <a:t>3 handheld red flares</a:t>
            </a:r>
          </a:p>
        </p:txBody>
      </p:sp>
      <p:sp>
        <p:nvSpPr>
          <p:cNvPr id="19" name="Rectangle 18"/>
          <p:cNvSpPr/>
          <p:nvPr/>
        </p:nvSpPr>
        <p:spPr bwMode="auto">
          <a:xfrm>
            <a:off x="5181600" y="3281363"/>
            <a:ext cx="3276600" cy="846137"/>
          </a:xfrm>
          <a:prstGeom prst="rect">
            <a:avLst/>
          </a:prstGeom>
        </p:spPr>
        <p:txBody>
          <a:bodyPr>
            <a:spAutoFit/>
          </a:bodyPr>
          <a:lstStyle/>
          <a:p>
            <a:pPr algn="ctr" eaLnBrk="0" hangingPunct="0">
              <a:spcBef>
                <a:spcPts val="600"/>
              </a:spcBef>
              <a:buClr>
                <a:srgbClr val="009900"/>
              </a:buClr>
              <a:buSzPct val="110000"/>
              <a:defRPr/>
            </a:pPr>
            <a:r>
              <a:rPr lang="en-US" sz="2200" b="1" kern="0" dirty="0">
                <a:solidFill>
                  <a:srgbClr val="000000"/>
                </a:solidFill>
                <a:latin typeface="Arial"/>
              </a:rPr>
              <a:t>1 handheld red flare</a:t>
            </a:r>
          </a:p>
          <a:p>
            <a:pPr algn="ctr" eaLnBrk="0" hangingPunct="0">
              <a:spcBef>
                <a:spcPts val="600"/>
              </a:spcBef>
              <a:buClr>
                <a:srgbClr val="009900"/>
              </a:buClr>
              <a:buSzPct val="110000"/>
              <a:defRPr/>
            </a:pPr>
            <a:r>
              <a:rPr lang="en-US" sz="2200" b="1" kern="0" dirty="0">
                <a:solidFill>
                  <a:srgbClr val="000000"/>
                </a:solidFill>
                <a:latin typeface="Arial"/>
              </a:rPr>
              <a:t>2 red meteors</a:t>
            </a:r>
          </a:p>
        </p:txBody>
      </p:sp>
      <p:sp>
        <p:nvSpPr>
          <p:cNvPr id="20" name="Rectangle 19"/>
          <p:cNvSpPr/>
          <p:nvPr/>
        </p:nvSpPr>
        <p:spPr bwMode="auto">
          <a:xfrm>
            <a:off x="2362200" y="5326063"/>
            <a:ext cx="4419600" cy="846137"/>
          </a:xfrm>
          <a:prstGeom prst="rect">
            <a:avLst/>
          </a:prstGeom>
        </p:spPr>
        <p:txBody>
          <a:bodyPr>
            <a:spAutoFit/>
          </a:bodyPr>
          <a:lstStyle/>
          <a:p>
            <a:pPr algn="ctr" eaLnBrk="0" hangingPunct="0">
              <a:spcBef>
                <a:spcPts val="600"/>
              </a:spcBef>
              <a:buClr>
                <a:srgbClr val="009900"/>
              </a:buClr>
              <a:buSzPct val="110000"/>
              <a:defRPr/>
            </a:pPr>
            <a:r>
              <a:rPr lang="en-US" sz="2200" b="1" kern="0" dirty="0">
                <a:solidFill>
                  <a:srgbClr val="000000"/>
                </a:solidFill>
                <a:latin typeface="Arial"/>
              </a:rPr>
              <a:t>3 orange smoke signals</a:t>
            </a:r>
          </a:p>
          <a:p>
            <a:pPr algn="ctr" eaLnBrk="0" hangingPunct="0">
              <a:spcBef>
                <a:spcPts val="600"/>
              </a:spcBef>
              <a:buClr>
                <a:srgbClr val="009900"/>
              </a:buClr>
              <a:buSzPct val="110000"/>
              <a:defRPr/>
            </a:pPr>
            <a:r>
              <a:rPr lang="en-US" sz="2200" b="1" kern="0" dirty="0">
                <a:solidFill>
                  <a:srgbClr val="000000"/>
                </a:solidFill>
                <a:latin typeface="Arial"/>
              </a:rPr>
              <a:t>1 electric light</a:t>
            </a:r>
          </a:p>
        </p:txBody>
      </p:sp>
      <p:pic>
        <p:nvPicPr>
          <p:cNvPr id="21" name="Picture 16" descr="uscga-very-large gray"/>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7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17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17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17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17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17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3"/>
          <p:cNvSpPr>
            <a:spLocks noGrp="1"/>
          </p:cNvSpPr>
          <p:nvPr>
            <p:ph type="title"/>
          </p:nvPr>
        </p:nvSpPr>
        <p:spPr/>
        <p:txBody>
          <a:bodyPr/>
          <a:lstStyle/>
          <a:p>
            <a:r>
              <a:rPr lang="en-US" dirty="0"/>
              <a:t>Visual Distress Signals</a:t>
            </a:r>
          </a:p>
        </p:txBody>
      </p:sp>
      <p:pic>
        <p:nvPicPr>
          <p:cNvPr id="21"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pic>
        <p:nvPicPr>
          <p:cNvPr id="22" name="Picture 2" descr="C:\Users\Owner\Desktop\81OC1WdNxLL._SL1389_.jpg">
            <a:extLst>
              <a:ext uri="{FF2B5EF4-FFF2-40B4-BE49-F238E27FC236}">
                <a16:creationId xmlns:a16="http://schemas.microsoft.com/office/drawing/2014/main" id="{92CD008C-B56E-6E49-AA5B-ACEDA1F6FD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280160"/>
            <a:ext cx="581444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26004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p:cNvSpPr>
            <a:spLocks noGrp="1"/>
          </p:cNvSpPr>
          <p:nvPr>
            <p:ph type="title"/>
          </p:nvPr>
        </p:nvSpPr>
        <p:spPr/>
        <p:txBody>
          <a:bodyPr/>
          <a:lstStyle/>
          <a:p>
            <a:r>
              <a:rPr lang="en-US" dirty="0"/>
              <a:t>Sound-Producing Devices</a:t>
            </a:r>
          </a:p>
        </p:txBody>
      </p:sp>
      <p:sp>
        <p:nvSpPr>
          <p:cNvPr id="7" name="Text Placeholder 6"/>
          <p:cNvSpPr>
            <a:spLocks noGrp="1"/>
          </p:cNvSpPr>
          <p:nvPr>
            <p:ph idx="1"/>
          </p:nvPr>
        </p:nvSpPr>
        <p:spPr/>
        <p:txBody>
          <a:bodyPr/>
          <a:lstStyle/>
          <a:p>
            <a:r>
              <a:rPr lang="en-US" dirty="0"/>
              <a:t>Are essential when visibility is limited. </a:t>
            </a:r>
          </a:p>
          <a:p>
            <a:r>
              <a:rPr lang="en-US" dirty="0"/>
              <a:t>Let other boaters know what you plan to do.</a:t>
            </a:r>
          </a:p>
          <a:p>
            <a:endParaRPr lang="en-US" dirty="0"/>
          </a:p>
        </p:txBody>
      </p:sp>
      <p:pic>
        <p:nvPicPr>
          <p:cNvPr id="201732" name="Picture 4" descr="C:\DOCUME~1\bbullock\LOCALS~1\Temp\VMwareDnD\5cf6cdd5\sound_devices_whistl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19400" y="3657600"/>
            <a:ext cx="3346450" cy="1962150"/>
          </a:xfrm>
          <a:prstGeom prst="rect">
            <a:avLst/>
          </a:prstGeom>
          <a:noFill/>
          <a:ln w="9525">
            <a:noFill/>
            <a:miter lim="800000"/>
            <a:headEnd/>
            <a:tailEnd/>
          </a:ln>
        </p:spPr>
      </p:pic>
      <p:pic>
        <p:nvPicPr>
          <p:cNvPr id="6"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17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8" name="Picture 6" descr="C:\DOCUME~1\bbullock\LOCALS~1\Temp\VMwareDnD\13885711\sound_device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34000" y="1676400"/>
            <a:ext cx="3027363" cy="4330700"/>
          </a:xfrm>
          <a:prstGeom prst="rect">
            <a:avLst/>
          </a:prstGeom>
          <a:noFill/>
          <a:ln w="9525">
            <a:noFill/>
            <a:miter lim="800000"/>
            <a:headEnd/>
            <a:tailEnd/>
          </a:ln>
        </p:spPr>
      </p:pic>
      <p:sp>
        <p:nvSpPr>
          <p:cNvPr id="195587" name="Title 7"/>
          <p:cNvSpPr>
            <a:spLocks noGrp="1"/>
          </p:cNvSpPr>
          <p:nvPr>
            <p:ph type="title"/>
          </p:nvPr>
        </p:nvSpPr>
        <p:spPr/>
        <p:txBody>
          <a:bodyPr/>
          <a:lstStyle/>
          <a:p>
            <a:r>
              <a:rPr lang="en-US" dirty="0"/>
              <a:t>Sound-Producing Devices</a:t>
            </a:r>
          </a:p>
        </p:txBody>
      </p:sp>
      <p:sp>
        <p:nvSpPr>
          <p:cNvPr id="6" name="Content Placeholder 5"/>
          <p:cNvSpPr>
            <a:spLocks noGrp="1"/>
          </p:cNvSpPr>
          <p:nvPr>
            <p:ph sz="half" idx="2"/>
          </p:nvPr>
        </p:nvSpPr>
        <p:spPr>
          <a:xfrm>
            <a:off x="457200" y="1280160"/>
            <a:ext cx="8686800" cy="5029200"/>
          </a:xfrm>
        </p:spPr>
        <p:txBody>
          <a:bodyPr/>
          <a:lstStyle/>
          <a:p>
            <a:pPr marL="0" indent="0">
              <a:buNone/>
            </a:pPr>
            <a:r>
              <a:rPr lang="en-US" dirty="0"/>
              <a:t>Types of Sound-Producing Devices</a:t>
            </a:r>
          </a:p>
          <a:p>
            <a:r>
              <a:rPr lang="en-US" dirty="0"/>
              <a:t>Whistle</a:t>
            </a:r>
          </a:p>
          <a:p>
            <a:r>
              <a:rPr lang="en-US" dirty="0"/>
              <a:t>Horn</a:t>
            </a:r>
          </a:p>
          <a:p>
            <a:r>
              <a:rPr lang="en-US" dirty="0"/>
              <a:t>Bell</a:t>
            </a:r>
          </a:p>
        </p:txBody>
      </p:sp>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27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p:cNvSpPr>
            <a:spLocks noGrp="1"/>
          </p:cNvSpPr>
          <p:nvPr>
            <p:ph type="title"/>
          </p:nvPr>
        </p:nvSpPr>
        <p:spPr/>
        <p:txBody>
          <a:bodyPr/>
          <a:lstStyle/>
          <a:p>
            <a:r>
              <a:rPr lang="en-US" dirty="0"/>
              <a:t>Sound-Producing Devices</a:t>
            </a:r>
          </a:p>
        </p:txBody>
      </p:sp>
      <p:sp>
        <p:nvSpPr>
          <p:cNvPr id="204803" name="Text Placeholder 2"/>
          <p:cNvSpPr>
            <a:spLocks noGrp="1"/>
          </p:cNvSpPr>
          <p:nvPr>
            <p:ph idx="1"/>
          </p:nvPr>
        </p:nvSpPr>
        <p:spPr/>
        <p:txBody>
          <a:bodyPr/>
          <a:lstStyle/>
          <a:p>
            <a:r>
              <a:rPr lang="en-US" dirty="0"/>
              <a:t>Requirements for federally controlled waters:</a:t>
            </a:r>
          </a:p>
          <a:p>
            <a:pPr lvl="1"/>
            <a:r>
              <a:rPr lang="en-US" dirty="0"/>
              <a:t>Vessels less than 65.6 feet must carry a whistle, horn, or other effective sound signal device.</a:t>
            </a:r>
          </a:p>
          <a:p>
            <a:pPr lvl="1"/>
            <a:r>
              <a:rPr lang="en-US" dirty="0"/>
              <a:t>Vessels 65.6 feet or longer must carry a whistle or a horn, and a bell.</a:t>
            </a:r>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US" dirty="0"/>
              <a:t>Sound-Producing Devices</a:t>
            </a:r>
          </a:p>
        </p:txBody>
      </p:sp>
      <p:sp>
        <p:nvSpPr>
          <p:cNvPr id="6" name="Content Placeholder 5"/>
          <p:cNvSpPr>
            <a:spLocks noGrp="1"/>
          </p:cNvSpPr>
          <p:nvPr>
            <p:ph sz="half" idx="2"/>
          </p:nvPr>
        </p:nvSpPr>
        <p:spPr>
          <a:xfrm>
            <a:off x="457200" y="1280160"/>
            <a:ext cx="8686800" cy="5029200"/>
          </a:xfrm>
        </p:spPr>
        <p:txBody>
          <a:bodyPr/>
          <a:lstStyle/>
          <a:p>
            <a:pPr marL="0" indent="0">
              <a:buNone/>
            </a:pPr>
            <a:r>
              <a:rPr lang="en-US" dirty="0">
                <a:solidFill>
                  <a:srgbClr val="0070C0"/>
                </a:solidFill>
              </a:rPr>
              <a:t>In your state:</a:t>
            </a:r>
          </a:p>
          <a:p>
            <a:r>
              <a:rPr lang="en-US" dirty="0"/>
              <a:t>Are sound-producing devices required on your state’s waters?</a:t>
            </a:r>
          </a:p>
          <a:p>
            <a:r>
              <a:rPr lang="en-US" dirty="0"/>
              <a:t>What types of devices are required based on the length of the vessel?</a:t>
            </a:r>
          </a:p>
          <a:p>
            <a:r>
              <a:rPr lang="en-US" dirty="0"/>
              <a:t>How far away must the sound signal be audible?</a:t>
            </a:r>
          </a:p>
          <a:p>
            <a:endParaRPr lang="en-US" dirty="0"/>
          </a:p>
        </p:txBody>
      </p:sp>
      <p:pic>
        <p:nvPicPr>
          <p:cNvPr id="7"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p:cNvSpPr>
            <a:spLocks noGrp="1"/>
          </p:cNvSpPr>
          <p:nvPr>
            <p:ph type="title"/>
          </p:nvPr>
        </p:nvSpPr>
        <p:spPr/>
        <p:txBody>
          <a:bodyPr/>
          <a:lstStyle/>
          <a:p>
            <a:r>
              <a:rPr lang="en-US" dirty="0"/>
              <a:t>Other Equipment and Regulations</a:t>
            </a:r>
          </a:p>
        </p:txBody>
      </p:sp>
      <p:sp>
        <p:nvSpPr>
          <p:cNvPr id="208899" name="Content Placeholder 2"/>
          <p:cNvSpPr>
            <a:spLocks noGrp="1"/>
          </p:cNvSpPr>
          <p:nvPr>
            <p:ph idx="1"/>
          </p:nvPr>
        </p:nvSpPr>
        <p:spPr/>
        <p:txBody>
          <a:bodyPr/>
          <a:lstStyle/>
          <a:p>
            <a:pPr>
              <a:spcBef>
                <a:spcPts val="2400"/>
              </a:spcBef>
            </a:pPr>
            <a:r>
              <a:rPr lang="en-US" dirty="0"/>
              <a:t>Two types of flags may be used to indicate diving activity:</a:t>
            </a:r>
          </a:p>
          <a:p>
            <a:pPr>
              <a:spcBef>
                <a:spcPts val="2400"/>
              </a:spcBef>
            </a:pPr>
            <a:endParaRPr lang="en-US" dirty="0"/>
          </a:p>
          <a:p>
            <a:pPr>
              <a:spcBef>
                <a:spcPts val="2400"/>
              </a:spcBef>
            </a:pPr>
            <a:endParaRPr lang="en-US" dirty="0"/>
          </a:p>
          <a:p>
            <a:pPr>
              <a:spcBef>
                <a:spcPts val="2400"/>
              </a:spcBef>
            </a:pPr>
            <a:endParaRPr lang="en-US" dirty="0"/>
          </a:p>
          <a:p>
            <a:pPr>
              <a:spcBef>
                <a:spcPts val="2400"/>
              </a:spcBef>
            </a:pPr>
            <a:r>
              <a:rPr lang="en-US" dirty="0"/>
              <a:t>What flags are required in your state?</a:t>
            </a:r>
          </a:p>
          <a:p>
            <a:pPr>
              <a:spcBef>
                <a:spcPts val="2400"/>
              </a:spcBef>
            </a:pPr>
            <a:r>
              <a:rPr lang="en-US" dirty="0"/>
              <a:t>How far must a vessel stay from a diver-down flag?</a:t>
            </a:r>
          </a:p>
        </p:txBody>
      </p:sp>
      <p:pic>
        <p:nvPicPr>
          <p:cNvPr id="198660" name="Picture 3" descr="flag_diver.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81200" y="1815245"/>
            <a:ext cx="1854200" cy="2328863"/>
          </a:xfrm>
          <a:prstGeom prst="rect">
            <a:avLst/>
          </a:prstGeom>
          <a:noFill/>
          <a:ln w="9525">
            <a:noFill/>
            <a:miter lim="800000"/>
            <a:headEnd/>
            <a:tailEnd/>
          </a:ln>
        </p:spPr>
      </p:pic>
      <p:pic>
        <p:nvPicPr>
          <p:cNvPr id="198661" name="Picture 4" descr="flag_alpha.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76800" y="1828800"/>
            <a:ext cx="1849437" cy="2324100"/>
          </a:xfrm>
          <a:prstGeom prst="rect">
            <a:avLst/>
          </a:prstGeom>
          <a:noFill/>
          <a:ln w="9525">
            <a:noFill/>
            <a:miter lim="800000"/>
            <a:headEnd/>
            <a:tailEnd/>
          </a:ln>
        </p:spPr>
      </p:pic>
      <p:sp>
        <p:nvSpPr>
          <p:cNvPr id="7" name="Content Placeholder 2"/>
          <p:cNvSpPr txBox="1">
            <a:spLocks/>
          </p:cNvSpPr>
          <p:nvPr/>
        </p:nvSpPr>
        <p:spPr bwMode="auto">
          <a:xfrm>
            <a:off x="5546725" y="3533775"/>
            <a:ext cx="2460625" cy="950913"/>
          </a:xfrm>
          <a:prstGeom prst="rect">
            <a:avLst/>
          </a:prstGeom>
          <a:noFill/>
          <a:ln w="9525">
            <a:noFill/>
            <a:miter lim="800000"/>
            <a:headEnd/>
            <a:tailEnd/>
          </a:ln>
        </p:spPr>
        <p:txBody>
          <a:bodyPr/>
          <a:lstStyle/>
          <a:p>
            <a:pPr marL="55563" lvl="1" algn="ctr" eaLnBrk="0" hangingPunct="0">
              <a:spcBef>
                <a:spcPts val="0"/>
              </a:spcBef>
              <a:buClr>
                <a:srgbClr val="FF0000"/>
              </a:buClr>
              <a:buSzPct val="120000"/>
              <a:buFont typeface="Arial" pitchFamily="34" charset="0"/>
              <a:buNone/>
              <a:defRPr/>
            </a:pPr>
            <a:r>
              <a:rPr lang="en-US" sz="2200" b="1" kern="0" dirty="0">
                <a:solidFill>
                  <a:srgbClr val="000000"/>
                </a:solidFill>
                <a:latin typeface="Arial" pitchFamily="34" charset="0"/>
                <a:cs typeface="Arial" pitchFamily="34" charset="0"/>
              </a:rPr>
              <a:t>Alfa Flag</a:t>
            </a:r>
          </a:p>
          <a:p>
            <a:pPr marL="55563" lvl="1" algn="ctr" eaLnBrk="0" hangingPunct="0">
              <a:spcBef>
                <a:spcPts val="0"/>
              </a:spcBef>
              <a:buClr>
                <a:srgbClr val="FF0000"/>
              </a:buClr>
              <a:buSzPct val="120000"/>
              <a:buFont typeface="Arial" pitchFamily="34" charset="0"/>
              <a:buNone/>
              <a:defRPr/>
            </a:pPr>
            <a:r>
              <a:rPr lang="en-US" sz="2200" i="1" kern="0" dirty="0">
                <a:solidFill>
                  <a:srgbClr val="000000"/>
                </a:solidFill>
                <a:latin typeface="Arial" pitchFamily="34" charset="0"/>
                <a:cs typeface="Arial" pitchFamily="34" charset="0"/>
              </a:rPr>
              <a:t>blue-and-white</a:t>
            </a:r>
            <a:r>
              <a:rPr lang="en-US" sz="2200" kern="0" dirty="0">
                <a:solidFill>
                  <a:srgbClr val="000000"/>
                </a:solidFill>
                <a:latin typeface="Arial" pitchFamily="34" charset="0"/>
                <a:cs typeface="Arial" pitchFamily="34" charset="0"/>
              </a:rPr>
              <a:t> </a:t>
            </a:r>
          </a:p>
        </p:txBody>
      </p:sp>
      <p:sp>
        <p:nvSpPr>
          <p:cNvPr id="8" name="Rectangle 7"/>
          <p:cNvSpPr/>
          <p:nvPr/>
        </p:nvSpPr>
        <p:spPr>
          <a:xfrm>
            <a:off x="2393950" y="3532188"/>
            <a:ext cx="2438400" cy="769937"/>
          </a:xfrm>
          <a:prstGeom prst="rect">
            <a:avLst/>
          </a:prstGeom>
        </p:spPr>
        <p:txBody>
          <a:bodyPr>
            <a:spAutoFit/>
          </a:bodyPr>
          <a:lstStyle/>
          <a:p>
            <a:pPr marL="55563" lvl="1" algn="ctr" eaLnBrk="0" hangingPunct="0">
              <a:spcBef>
                <a:spcPts val="0"/>
              </a:spcBef>
              <a:buClr>
                <a:srgbClr val="FF0000"/>
              </a:buClr>
              <a:buSzPct val="120000"/>
              <a:defRPr/>
            </a:pPr>
            <a:r>
              <a:rPr lang="en-US" sz="2200" b="1" kern="0" dirty="0">
                <a:solidFill>
                  <a:srgbClr val="000000"/>
                </a:solidFill>
                <a:latin typeface="Arial"/>
              </a:rPr>
              <a:t>Divers Flag</a:t>
            </a:r>
          </a:p>
          <a:p>
            <a:pPr marL="55563" lvl="1" algn="ctr" eaLnBrk="0" hangingPunct="0">
              <a:spcBef>
                <a:spcPts val="0"/>
              </a:spcBef>
              <a:buClr>
                <a:srgbClr val="FF0000"/>
              </a:buClr>
              <a:buSzPct val="120000"/>
              <a:defRPr/>
            </a:pPr>
            <a:r>
              <a:rPr lang="en-US" sz="2200" i="1" kern="0" dirty="0">
                <a:solidFill>
                  <a:srgbClr val="000000"/>
                </a:solidFill>
                <a:latin typeface="Arial"/>
              </a:rPr>
              <a:t>red-and-white</a:t>
            </a:r>
          </a:p>
        </p:txBody>
      </p:sp>
      <p:pic>
        <p:nvPicPr>
          <p:cNvPr id="9" name="Picture 16" descr="uscga-very-large gray"/>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889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88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p:cNvSpPr>
            <a:spLocks noGrp="1"/>
          </p:cNvSpPr>
          <p:nvPr>
            <p:ph type="title"/>
          </p:nvPr>
        </p:nvSpPr>
        <p:spPr/>
        <p:txBody>
          <a:bodyPr/>
          <a:lstStyle/>
          <a:p>
            <a:r>
              <a:rPr lang="en-US" dirty="0"/>
              <a:t>Other Equipment and Regulations</a:t>
            </a:r>
          </a:p>
        </p:txBody>
      </p:sp>
      <p:sp>
        <p:nvSpPr>
          <p:cNvPr id="209924" name="Content Placeholder 3"/>
          <p:cNvSpPr>
            <a:spLocks noGrp="1"/>
          </p:cNvSpPr>
          <p:nvPr>
            <p:ph sz="half" idx="2"/>
          </p:nvPr>
        </p:nvSpPr>
        <p:spPr>
          <a:xfrm>
            <a:off x="457200" y="1280160"/>
            <a:ext cx="8686800" cy="5029200"/>
          </a:xfrm>
        </p:spPr>
        <p:txBody>
          <a:bodyPr/>
          <a:lstStyle/>
          <a:p>
            <a:pPr marL="0" indent="0">
              <a:spcBef>
                <a:spcPts val="1800"/>
              </a:spcBef>
              <a:buNone/>
            </a:pPr>
            <a:r>
              <a:rPr lang="en-US" dirty="0">
                <a:solidFill>
                  <a:srgbClr val="0070C0"/>
                </a:solidFill>
              </a:rPr>
              <a:t>In your state:</a:t>
            </a:r>
          </a:p>
          <a:p>
            <a:pPr>
              <a:spcBef>
                <a:spcPts val="1800"/>
              </a:spcBef>
            </a:pPr>
            <a:r>
              <a:rPr lang="en-US" dirty="0"/>
              <a:t>Are permits required for marine events?</a:t>
            </a:r>
          </a:p>
          <a:p>
            <a:pPr>
              <a:spcBef>
                <a:spcPts val="1800"/>
              </a:spcBef>
            </a:pPr>
            <a:r>
              <a:rPr lang="en-US" dirty="0"/>
              <a:t>Are you required to license and/or register your vessel’s trailer?</a:t>
            </a:r>
          </a:p>
          <a:p>
            <a:pPr>
              <a:spcBef>
                <a:spcPts val="1800"/>
              </a:spcBef>
            </a:pPr>
            <a:r>
              <a:rPr lang="en-US" dirty="0"/>
              <a:t>Are you required to have certain equipment on your trailer?</a:t>
            </a:r>
          </a:p>
          <a:p>
            <a:pPr>
              <a:spcBef>
                <a:spcPts val="1800"/>
              </a:spcBef>
            </a:pPr>
            <a:r>
              <a:rPr lang="en-US" dirty="0"/>
              <a:t>Is any other equipment required?</a:t>
            </a:r>
          </a:p>
          <a:p>
            <a:pPr>
              <a:spcBef>
                <a:spcPts val="1800"/>
              </a:spcBef>
            </a:pPr>
            <a:r>
              <a:rPr lang="en-US" dirty="0"/>
              <a:t>What are the local regulations for specific waterways?</a:t>
            </a: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9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9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9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99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99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99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dirty="0"/>
              <a:t>Objectives</a:t>
            </a:r>
          </a:p>
        </p:txBody>
      </p:sp>
      <p:sp>
        <p:nvSpPr>
          <p:cNvPr id="156675" name="Rectangle 3"/>
          <p:cNvSpPr>
            <a:spLocks noGrp="1" noChangeArrowheads="1"/>
          </p:cNvSpPr>
          <p:nvPr>
            <p:ph idx="1"/>
          </p:nvPr>
        </p:nvSpPr>
        <p:spPr/>
        <p:txBody>
          <a:bodyPr/>
          <a:lstStyle/>
          <a:p>
            <a:r>
              <a:rPr lang="en-US" dirty="0"/>
              <a:t>List the reckless or negligent behaviors that should be avoided when operating a vessel.</a:t>
            </a:r>
          </a:p>
          <a:p>
            <a:r>
              <a:rPr lang="en-US" dirty="0"/>
              <a:t>Explain the dangers of consuming alcohol or drugs while boating and the penalties for doing so.</a:t>
            </a:r>
          </a:p>
          <a:p>
            <a:r>
              <a:rPr lang="en-US" dirty="0"/>
              <a:t>Tell the laws pertaining to obstructing navigation.</a:t>
            </a:r>
          </a:p>
          <a:p>
            <a:r>
              <a:rPr lang="en-US" dirty="0"/>
              <a:t>Explain your role in keeping waterways safe and secure.</a:t>
            </a:r>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1"/>
          <p:cNvSpPr>
            <a:spLocks noGrp="1"/>
          </p:cNvSpPr>
          <p:nvPr>
            <p:ph type="title"/>
          </p:nvPr>
        </p:nvSpPr>
        <p:spPr/>
        <p:txBody>
          <a:bodyPr/>
          <a:lstStyle/>
          <a:p>
            <a:r>
              <a:rPr lang="en-US" dirty="0"/>
              <a:t>Requirements Specific to PWC</a:t>
            </a:r>
          </a:p>
        </p:txBody>
      </p:sp>
      <p:sp>
        <p:nvSpPr>
          <p:cNvPr id="205828" name="Content Placeholder 7"/>
          <p:cNvSpPr>
            <a:spLocks noGrp="1"/>
          </p:cNvSpPr>
          <p:nvPr>
            <p:ph sz="half" idx="2"/>
          </p:nvPr>
        </p:nvSpPr>
        <p:spPr>
          <a:xfrm>
            <a:off x="457200" y="1280160"/>
            <a:ext cx="8686800" cy="5029200"/>
          </a:xfrm>
        </p:spPr>
        <p:txBody>
          <a:bodyPr/>
          <a:lstStyle/>
          <a:p>
            <a:pPr marL="0" indent="0">
              <a:buNone/>
            </a:pPr>
            <a:r>
              <a:rPr lang="en-US" dirty="0">
                <a:solidFill>
                  <a:srgbClr val="0070C0"/>
                </a:solidFill>
              </a:rPr>
              <a:t>In your state:</a:t>
            </a:r>
          </a:p>
          <a:p>
            <a:r>
              <a:rPr lang="en-US" dirty="0"/>
              <a:t>What are the requirements for PFDs?</a:t>
            </a:r>
          </a:p>
          <a:p>
            <a:r>
              <a:rPr lang="en-US" dirty="0"/>
              <a:t>Are you required to have a lanyard-type engine cut-off switch? What about a self-circling feature?</a:t>
            </a:r>
          </a:p>
          <a:p>
            <a:r>
              <a:rPr lang="en-US" dirty="0"/>
              <a:t>During what hours may you operate a PWC legally?</a:t>
            </a:r>
          </a:p>
          <a:p>
            <a:r>
              <a:rPr lang="en-US" dirty="0"/>
              <a:t>What are the age restrictions for operating a PWC?</a:t>
            </a: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8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8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8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82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8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p:cNvSpPr>
            <a:spLocks noGrp="1"/>
          </p:cNvSpPr>
          <p:nvPr>
            <p:ph type="title"/>
          </p:nvPr>
        </p:nvSpPr>
        <p:spPr/>
        <p:txBody>
          <a:bodyPr/>
          <a:lstStyle/>
          <a:p>
            <a:r>
              <a:rPr lang="en-US" dirty="0"/>
              <a:t>Requirements Specific to PWC</a:t>
            </a:r>
          </a:p>
        </p:txBody>
      </p:sp>
      <p:sp>
        <p:nvSpPr>
          <p:cNvPr id="6" name="Content Placeholder 5"/>
          <p:cNvSpPr>
            <a:spLocks noGrp="1"/>
          </p:cNvSpPr>
          <p:nvPr>
            <p:ph sz="half" idx="2"/>
          </p:nvPr>
        </p:nvSpPr>
        <p:spPr>
          <a:xfrm>
            <a:off x="457200" y="1280160"/>
            <a:ext cx="8686800" cy="5029200"/>
          </a:xfrm>
        </p:spPr>
        <p:txBody>
          <a:bodyPr/>
          <a:lstStyle/>
          <a:p>
            <a:pPr marL="0" indent="0">
              <a:buNone/>
            </a:pPr>
            <a:r>
              <a:rPr lang="en-US" dirty="0">
                <a:solidFill>
                  <a:srgbClr val="0070C0"/>
                </a:solidFill>
              </a:rPr>
              <a:t>In your state, do illegal activities include:</a:t>
            </a:r>
          </a:p>
          <a:p>
            <a:r>
              <a:rPr lang="en-US" dirty="0"/>
              <a:t>Jumping another vessel’s wake?</a:t>
            </a:r>
          </a:p>
          <a:p>
            <a:r>
              <a:rPr lang="en-US" dirty="0"/>
              <a:t>Weaving through traffic?</a:t>
            </a:r>
          </a:p>
          <a:p>
            <a:r>
              <a:rPr lang="en-US" dirty="0"/>
              <a:t>Operating above “slow, no wake speed” in certain areas?</a:t>
            </a:r>
          </a:p>
          <a:p>
            <a:r>
              <a:rPr lang="en-US" dirty="0"/>
              <a:t>Chasing, harassing, or disturbing wildlife?</a:t>
            </a:r>
          </a:p>
          <a:p>
            <a:r>
              <a:rPr lang="en-US" dirty="0"/>
              <a:t>Any others?</a:t>
            </a:r>
          </a:p>
        </p:txBody>
      </p:sp>
      <p:pic>
        <p:nvPicPr>
          <p:cNvPr id="7"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p:cNvSpPr>
            <a:spLocks noGrp="1"/>
          </p:cNvSpPr>
          <p:nvPr>
            <p:ph type="title"/>
          </p:nvPr>
        </p:nvSpPr>
        <p:spPr/>
        <p:txBody>
          <a:bodyPr/>
          <a:lstStyle/>
          <a:p>
            <a:r>
              <a:rPr lang="en-US" dirty="0"/>
              <a:t>Towing a Person Legally</a:t>
            </a:r>
          </a:p>
        </p:txBody>
      </p:sp>
      <p:sp>
        <p:nvSpPr>
          <p:cNvPr id="202756" name="Content Placeholder 5"/>
          <p:cNvSpPr>
            <a:spLocks noGrp="1"/>
          </p:cNvSpPr>
          <p:nvPr>
            <p:ph sz="half" idx="2"/>
          </p:nvPr>
        </p:nvSpPr>
        <p:spPr>
          <a:xfrm>
            <a:off x="457200" y="1280160"/>
            <a:ext cx="5105400" cy="5029200"/>
          </a:xfrm>
        </p:spPr>
        <p:txBody>
          <a:bodyPr/>
          <a:lstStyle/>
          <a:p>
            <a:pPr marL="0" indent="0">
              <a:buNone/>
            </a:pPr>
            <a:r>
              <a:rPr lang="en-US" dirty="0">
                <a:solidFill>
                  <a:srgbClr val="0070C0"/>
                </a:solidFill>
              </a:rPr>
              <a:t>In your state:</a:t>
            </a:r>
          </a:p>
          <a:p>
            <a:r>
              <a:rPr lang="en-US" dirty="0"/>
              <a:t>What are the requirements for PFDs?</a:t>
            </a:r>
          </a:p>
          <a:p>
            <a:r>
              <a:rPr lang="en-US" dirty="0"/>
              <a:t>During what hours may you tow a person legally?</a:t>
            </a:r>
          </a:p>
          <a:p>
            <a:r>
              <a:rPr lang="en-US" dirty="0"/>
              <a:t>Are you required to have an observer on board? What about a wide-angle rearview mirror?</a:t>
            </a:r>
          </a:p>
          <a:p>
            <a:endParaRPr lang="en-US" dirty="0"/>
          </a:p>
        </p:txBody>
      </p:sp>
      <p:pic>
        <p:nvPicPr>
          <p:cNvPr id="202757" name="Picture 4" descr="pwc_towing_wakeboarder.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62600" y="3810000"/>
            <a:ext cx="2867025" cy="2058988"/>
          </a:xfrm>
          <a:prstGeom prst="rect">
            <a:avLst/>
          </a:prstGeom>
          <a:noFill/>
          <a:ln w="9525">
            <a:noFill/>
            <a:miter lim="800000"/>
            <a:headEnd/>
            <a:tailEnd/>
          </a:ln>
        </p:spPr>
      </p:pic>
      <p:pic>
        <p:nvPicPr>
          <p:cNvPr id="202758" name="Picture 4" descr="wakeboarder.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62600" y="1371600"/>
            <a:ext cx="2903538" cy="2090738"/>
          </a:xfrm>
          <a:prstGeom prst="rect">
            <a:avLst/>
          </a:prstGeom>
          <a:noFill/>
          <a:ln w="9525">
            <a:noFill/>
            <a:miter lim="800000"/>
            <a:headEnd/>
            <a:tailEnd/>
          </a:ln>
        </p:spPr>
      </p:pic>
      <p:pic>
        <p:nvPicPr>
          <p:cNvPr id="8" name="Picture 16" descr="uscga-very-large gray"/>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7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275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275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275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275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275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p:cNvSpPr>
            <a:spLocks noGrp="1"/>
          </p:cNvSpPr>
          <p:nvPr>
            <p:ph type="title"/>
          </p:nvPr>
        </p:nvSpPr>
        <p:spPr/>
        <p:txBody>
          <a:bodyPr/>
          <a:lstStyle/>
          <a:p>
            <a:r>
              <a:rPr lang="en-US" dirty="0"/>
              <a:t>Towing a Person Legally</a:t>
            </a:r>
          </a:p>
        </p:txBody>
      </p:sp>
      <p:sp>
        <p:nvSpPr>
          <p:cNvPr id="203780" name="Content Placeholder 3"/>
          <p:cNvSpPr>
            <a:spLocks noGrp="1"/>
          </p:cNvSpPr>
          <p:nvPr>
            <p:ph sz="half" idx="2"/>
          </p:nvPr>
        </p:nvSpPr>
        <p:spPr>
          <a:xfrm>
            <a:off x="457200" y="1280160"/>
            <a:ext cx="8686800" cy="5029200"/>
          </a:xfrm>
        </p:spPr>
        <p:txBody>
          <a:bodyPr/>
          <a:lstStyle/>
          <a:p>
            <a:pPr marL="0" indent="0">
              <a:buNone/>
            </a:pPr>
            <a:r>
              <a:rPr lang="en-US" dirty="0">
                <a:solidFill>
                  <a:srgbClr val="0070C0"/>
                </a:solidFill>
              </a:rPr>
              <a:t>In your state:</a:t>
            </a:r>
          </a:p>
          <a:p>
            <a:r>
              <a:rPr lang="en-US" dirty="0"/>
              <a:t>What activities are illegal?</a:t>
            </a:r>
          </a:p>
          <a:p>
            <a:r>
              <a:rPr lang="en-US" dirty="0"/>
              <a:t>Are you required to have a skier-down flag?</a:t>
            </a: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7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37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378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tle 3"/>
          <p:cNvSpPr>
            <a:spLocks noGrp="1"/>
          </p:cNvSpPr>
          <p:nvPr>
            <p:ph type="title"/>
          </p:nvPr>
        </p:nvSpPr>
        <p:spPr/>
        <p:txBody>
          <a:bodyPr/>
          <a:lstStyle/>
          <a:p>
            <a:r>
              <a:rPr lang="en-US" dirty="0"/>
              <a:t>Waste, Oil, and Trash Disposal</a:t>
            </a:r>
          </a:p>
        </p:txBody>
      </p:sp>
      <p:sp>
        <p:nvSpPr>
          <p:cNvPr id="5" name="Content Placeholder 4"/>
          <p:cNvSpPr>
            <a:spLocks noGrp="1"/>
          </p:cNvSpPr>
          <p:nvPr>
            <p:ph idx="1"/>
          </p:nvPr>
        </p:nvSpPr>
        <p:spPr/>
        <p:txBody>
          <a:bodyPr/>
          <a:lstStyle/>
          <a:p>
            <a:pPr marL="0" indent="0">
              <a:buNone/>
            </a:pPr>
            <a:r>
              <a:rPr lang="en-US" dirty="0">
                <a:solidFill>
                  <a:srgbClr val="000000"/>
                </a:solidFill>
                <a:latin typeface="Arial" charset="0"/>
                <a:cs typeface="Arial" charset="0"/>
              </a:rPr>
              <a:t>Discharge of Sewage and Waste</a:t>
            </a:r>
          </a:p>
          <a:p>
            <a:r>
              <a:rPr lang="en-US" dirty="0"/>
              <a:t>It is illegal to discharge waste, oil, or trash into any state or federally controlled waters.</a:t>
            </a:r>
          </a:p>
          <a:p>
            <a:pPr lvl="1"/>
            <a:r>
              <a:rPr lang="en-US" dirty="0"/>
              <a:t>Sewage carries disease. </a:t>
            </a:r>
          </a:p>
          <a:p>
            <a:pPr lvl="1"/>
            <a:r>
              <a:rPr lang="en-US" dirty="0"/>
              <a:t>Trash thrown into water can cause injuries.</a:t>
            </a:r>
          </a:p>
          <a:p>
            <a:pPr lvl="1"/>
            <a:r>
              <a:rPr lang="en-US" dirty="0"/>
              <a:t>Pollution is unsightly. </a:t>
            </a:r>
          </a:p>
          <a:p>
            <a:r>
              <a:rPr lang="en-US" dirty="0"/>
              <a:t>The Refuse Act prohibits throwing, discharging, or depositing any refuse matter into U.S. waters. </a:t>
            </a:r>
          </a:p>
        </p:txBody>
      </p:sp>
      <p:sp>
        <p:nvSpPr>
          <p:cNvPr id="2" name="TextBox 1"/>
          <p:cNvSpPr txBox="1"/>
          <p:nvPr/>
        </p:nvSpPr>
        <p:spPr>
          <a:xfrm>
            <a:off x="1191846" y="6291385"/>
            <a:ext cx="184666" cy="369332"/>
          </a:xfrm>
          <a:prstGeom prst="rect">
            <a:avLst/>
          </a:prstGeom>
          <a:noFill/>
        </p:spPr>
        <p:txBody>
          <a:bodyPr wrap="none" rtlCol="0">
            <a:spAutoFit/>
          </a:bodyPr>
          <a:lstStyle/>
          <a:p>
            <a:endParaRPr lang="en-US" dirty="0"/>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half" idx="2"/>
          </p:nvPr>
        </p:nvSpPr>
        <p:spPr>
          <a:xfrm>
            <a:off x="457200" y="1280160"/>
            <a:ext cx="5029200" cy="5029200"/>
          </a:xfrm>
        </p:spPr>
        <p:txBody>
          <a:bodyPr/>
          <a:lstStyle/>
          <a:p>
            <a:pPr marL="0" indent="0">
              <a:buNone/>
            </a:pPr>
            <a:r>
              <a:rPr lang="en-US" dirty="0">
                <a:solidFill>
                  <a:srgbClr val="000000"/>
                </a:solidFill>
              </a:rPr>
              <a:t>Discharge of Sewage and Waste</a:t>
            </a:r>
          </a:p>
          <a:p>
            <a:r>
              <a:rPr lang="en-US" dirty="0"/>
              <a:t>Recreational vessels with an installed toilet must have a marine sanitation device (MSD).</a:t>
            </a:r>
          </a:p>
          <a:p>
            <a:pPr lvl="1"/>
            <a:r>
              <a:rPr lang="en-US" dirty="0"/>
              <a:t>Types I and II MSDs treat waste. </a:t>
            </a:r>
          </a:p>
          <a:p>
            <a:pPr lvl="1"/>
            <a:r>
              <a:rPr lang="en-US" dirty="0"/>
              <a:t>Type III MSDs do not treat waste. </a:t>
            </a:r>
          </a:p>
        </p:txBody>
      </p:sp>
      <p:pic>
        <p:nvPicPr>
          <p:cNvPr id="205826"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5486400" y="1524000"/>
            <a:ext cx="2434713" cy="2338388"/>
          </a:xfrm>
          <a:prstGeom prst="rect">
            <a:avLst/>
          </a:prstGeom>
          <a:noFill/>
          <a:ln w="9525">
            <a:noFill/>
            <a:miter lim="800000"/>
            <a:headEnd/>
            <a:tailEnd/>
          </a:ln>
        </p:spPr>
      </p:pic>
      <p:sp>
        <p:nvSpPr>
          <p:cNvPr id="205829" name="Rectangle 2"/>
          <p:cNvSpPr>
            <a:spLocks noGrp="1" noChangeArrowheads="1"/>
          </p:cNvSpPr>
          <p:nvPr>
            <p:ph type="title"/>
          </p:nvPr>
        </p:nvSpPr>
        <p:spPr/>
        <p:txBody>
          <a:bodyPr/>
          <a:lstStyle/>
          <a:p>
            <a:r>
              <a:rPr lang="en-US" dirty="0"/>
              <a:t>Waste, Oil, and Trash Disposal</a:t>
            </a:r>
          </a:p>
        </p:txBody>
      </p:sp>
      <p:pic>
        <p:nvPicPr>
          <p:cNvPr id="211975" name="Picture 11" descr="C:\DOCUME~1\bbullock\LOCALS~1\Temp\VMwareDnD\ca612de4\msd_diagram.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15000" y="3962400"/>
            <a:ext cx="1909763" cy="1697038"/>
          </a:xfrm>
          <a:prstGeom prst="rect">
            <a:avLst/>
          </a:prstGeom>
          <a:noFill/>
          <a:ln w="9525">
            <a:noFill/>
            <a:miter lim="800000"/>
            <a:headEnd/>
            <a:tailEnd/>
          </a:ln>
        </p:spPr>
      </p:pic>
      <p:sp>
        <p:nvSpPr>
          <p:cNvPr id="2" name="TextBox 1"/>
          <p:cNvSpPr txBox="1"/>
          <p:nvPr/>
        </p:nvSpPr>
        <p:spPr>
          <a:xfrm>
            <a:off x="586154" y="6330462"/>
            <a:ext cx="184666" cy="369332"/>
          </a:xfrm>
          <a:prstGeom prst="rect">
            <a:avLst/>
          </a:prstGeom>
          <a:noFill/>
        </p:spPr>
        <p:txBody>
          <a:bodyPr wrap="none" rtlCol="0">
            <a:spAutoFit/>
          </a:bodyPr>
          <a:lstStyle/>
          <a:p>
            <a:endParaRPr lang="en-US" dirty="0"/>
          </a:p>
        </p:txBody>
      </p:sp>
      <p:pic>
        <p:nvPicPr>
          <p:cNvPr id="8" name="Picture 16" descr="uscga-very-large gray"/>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8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19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US" dirty="0"/>
              <a:t>Waste, Oil, and Trash Disposal</a:t>
            </a:r>
          </a:p>
        </p:txBody>
      </p:sp>
      <p:sp>
        <p:nvSpPr>
          <p:cNvPr id="211971" name="Rectangle 3"/>
          <p:cNvSpPr>
            <a:spLocks noGrp="1" noChangeArrowheads="1"/>
          </p:cNvSpPr>
          <p:nvPr>
            <p:ph idx="1"/>
          </p:nvPr>
        </p:nvSpPr>
        <p:spPr/>
        <p:txBody>
          <a:bodyPr/>
          <a:lstStyle/>
          <a:p>
            <a:pPr marL="0" indent="0">
              <a:buNone/>
            </a:pPr>
            <a:r>
              <a:rPr lang="en-US" spc="-10" dirty="0">
                <a:solidFill>
                  <a:srgbClr val="000000"/>
                </a:solidFill>
              </a:rPr>
              <a:t>Discharge of Sewage and Waste</a:t>
            </a:r>
          </a:p>
          <a:p>
            <a:r>
              <a:rPr lang="en-US" dirty="0"/>
              <a:t>Vessels 65 feet or less in length may use a </a:t>
            </a:r>
            <a:br>
              <a:rPr lang="en-US" dirty="0"/>
            </a:br>
            <a:r>
              <a:rPr lang="en-US" dirty="0"/>
              <a:t>Type I, II, or III MSD. </a:t>
            </a:r>
          </a:p>
          <a:p>
            <a:r>
              <a:rPr lang="en-US" dirty="0"/>
              <a:t>Vessels over 65 feet in length must install a </a:t>
            </a:r>
            <a:br>
              <a:rPr lang="en-US" dirty="0"/>
            </a:br>
            <a:r>
              <a:rPr lang="en-US" dirty="0"/>
              <a:t>Type II or III MSD.</a:t>
            </a:r>
          </a:p>
          <a:p>
            <a:r>
              <a:rPr lang="en-US" dirty="0"/>
              <a:t>All MSDs must have USCG certification.</a:t>
            </a:r>
          </a:p>
          <a:p>
            <a:r>
              <a:rPr lang="en-US" dirty="0"/>
              <a:t>Are there other requirements in your state?</a:t>
            </a:r>
          </a:p>
        </p:txBody>
      </p:sp>
      <p:pic>
        <p:nvPicPr>
          <p:cNvPr id="7"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19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19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19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19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19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11" descr="C:\DOCUME~1\bbullock\LOCALS~1\Temp\VMwareDnD\4df2f884\fishing_lin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29200" y="3657600"/>
            <a:ext cx="3435350" cy="1458913"/>
          </a:xfrm>
          <a:prstGeom prst="rect">
            <a:avLst/>
          </a:prstGeom>
          <a:noFill/>
          <a:ln w="9525">
            <a:noFill/>
            <a:miter lim="800000"/>
            <a:headEnd/>
            <a:tailEnd/>
          </a:ln>
        </p:spPr>
      </p:pic>
      <p:sp>
        <p:nvSpPr>
          <p:cNvPr id="207875" name="Rectangle 2"/>
          <p:cNvSpPr>
            <a:spLocks noGrp="1" noChangeArrowheads="1"/>
          </p:cNvSpPr>
          <p:nvPr>
            <p:ph type="title"/>
          </p:nvPr>
        </p:nvSpPr>
        <p:spPr/>
        <p:txBody>
          <a:bodyPr/>
          <a:lstStyle/>
          <a:p>
            <a:r>
              <a:rPr lang="en-US" dirty="0"/>
              <a:t>Waste, Oil, and Trash Disposal</a:t>
            </a:r>
          </a:p>
        </p:txBody>
      </p:sp>
      <p:sp>
        <p:nvSpPr>
          <p:cNvPr id="2057219" name="Rectangle 3"/>
          <p:cNvSpPr>
            <a:spLocks noGrp="1" noChangeArrowheads="1"/>
          </p:cNvSpPr>
          <p:nvPr>
            <p:ph sz="half" idx="2"/>
          </p:nvPr>
        </p:nvSpPr>
        <p:spPr>
          <a:xfrm>
            <a:off x="457200" y="1280160"/>
            <a:ext cx="5029200" cy="5029200"/>
          </a:xfrm>
        </p:spPr>
        <p:txBody>
          <a:bodyPr/>
          <a:lstStyle/>
          <a:p>
            <a:pPr marL="0" indent="0">
              <a:buNone/>
            </a:pPr>
            <a:r>
              <a:rPr lang="en-US" dirty="0"/>
              <a:t>Discharge of Trash</a:t>
            </a:r>
          </a:p>
          <a:p>
            <a:r>
              <a:rPr lang="en-US" dirty="0"/>
              <a:t>It is illegal to dump garbage or plastics into any state or federally controlled waters.</a:t>
            </a:r>
          </a:p>
          <a:p>
            <a:r>
              <a:rPr lang="en-US" dirty="0"/>
              <a:t>Many forms of litter can kill birds, fish, and marine mammals. </a:t>
            </a:r>
          </a:p>
        </p:txBody>
      </p:sp>
      <p:pic>
        <p:nvPicPr>
          <p:cNvPr id="207878" name="Picture 7" descr="decompose_glass.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72063" y="1779588"/>
            <a:ext cx="1798637" cy="1797050"/>
          </a:xfrm>
          <a:prstGeom prst="rect">
            <a:avLst/>
          </a:prstGeom>
          <a:noFill/>
          <a:ln w="9525">
            <a:noFill/>
            <a:miter lim="800000"/>
            <a:headEnd/>
            <a:tailEnd/>
          </a:ln>
        </p:spPr>
      </p:pic>
      <p:pic>
        <p:nvPicPr>
          <p:cNvPr id="207879" name="Picture 10" descr="decompose_tin.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172325" y="2579688"/>
            <a:ext cx="1101725" cy="655637"/>
          </a:xfrm>
          <a:prstGeom prst="rect">
            <a:avLst/>
          </a:prstGeom>
          <a:noFill/>
          <a:ln w="9525">
            <a:noFill/>
            <a:miter lim="800000"/>
            <a:headEnd/>
            <a:tailEnd/>
          </a:ln>
        </p:spPr>
      </p:pic>
      <p:pic>
        <p:nvPicPr>
          <p:cNvPr id="215047" name="Picture 9" descr="decompose_plastic.jp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32413" y="4652963"/>
            <a:ext cx="1800225" cy="1363662"/>
          </a:xfrm>
          <a:prstGeom prst="rect">
            <a:avLst/>
          </a:prstGeom>
          <a:noFill/>
          <a:ln w="9525">
            <a:noFill/>
            <a:miter lim="800000"/>
            <a:headEnd/>
            <a:tailEnd/>
          </a:ln>
        </p:spPr>
      </p:pic>
      <p:pic>
        <p:nvPicPr>
          <p:cNvPr id="207881" name="Picture 6" descr="decompose_aluminum.jp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524625" y="1577975"/>
            <a:ext cx="884238" cy="808038"/>
          </a:xfrm>
          <a:prstGeom prst="rect">
            <a:avLst/>
          </a:prstGeom>
          <a:noFill/>
          <a:ln w="9525">
            <a:noFill/>
            <a:miter lim="800000"/>
            <a:headEnd/>
            <a:tailEnd/>
          </a:ln>
        </p:spPr>
      </p:pic>
      <p:pic>
        <p:nvPicPr>
          <p:cNvPr id="11" name="Picture 16" descr="uscga-very-large gray"/>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721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900" name="Picture 5" descr="garbage_chart.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51893" y="2500793"/>
            <a:ext cx="5240215" cy="3680199"/>
          </a:xfrm>
          <a:prstGeom prst="rect">
            <a:avLst/>
          </a:prstGeom>
          <a:noFill/>
          <a:ln w="9525">
            <a:noFill/>
            <a:miter lim="800000"/>
            <a:headEnd/>
            <a:tailEnd/>
          </a:ln>
        </p:spPr>
      </p:pic>
      <p:sp>
        <p:nvSpPr>
          <p:cNvPr id="208899" name="Rectangle 3"/>
          <p:cNvSpPr txBox="1">
            <a:spLocks noChangeArrowheads="1"/>
          </p:cNvSpPr>
          <p:nvPr/>
        </p:nvSpPr>
        <p:spPr bwMode="auto">
          <a:xfrm>
            <a:off x="504092" y="1262185"/>
            <a:ext cx="8686800" cy="5029200"/>
          </a:xfrm>
          <a:prstGeom prst="rect">
            <a:avLst/>
          </a:prstGeom>
          <a:noFill/>
          <a:ln w="9525">
            <a:noFill/>
            <a:miter lim="800000"/>
            <a:headEnd/>
            <a:tailEnd/>
          </a:ln>
        </p:spPr>
        <p:txBody>
          <a:bodyPr/>
          <a:lstStyle/>
          <a:p>
            <a:pPr eaLnBrk="0" hangingPunct="0">
              <a:spcBef>
                <a:spcPts val="1200"/>
              </a:spcBef>
              <a:buClr>
                <a:srgbClr val="0070C0"/>
              </a:buClr>
              <a:buSzPct val="100000"/>
            </a:pPr>
            <a:r>
              <a:rPr lang="en-US" sz="2500" b="1" dirty="0">
                <a:cs typeface="Arial" charset="0"/>
              </a:rPr>
              <a:t>Discharge of Trash</a:t>
            </a:r>
          </a:p>
          <a:p>
            <a:pPr marL="342900" indent="-342900" eaLnBrk="0" hangingPunct="0">
              <a:spcBef>
                <a:spcPts val="1200"/>
              </a:spcBef>
              <a:buClr>
                <a:srgbClr val="0070C0"/>
              </a:buClr>
              <a:buSzPct val="100000"/>
              <a:buFont typeface="Wingdings" pitchFamily="2" charset="2"/>
              <a:buChar char=""/>
            </a:pPr>
            <a:r>
              <a:rPr lang="en-US" sz="2500" b="1" dirty="0">
                <a:cs typeface="Arial" charset="0"/>
              </a:rPr>
              <a:t>On federal waters, display a 4” x 9” garbage disposal placard on any vessel 26 feet or longer.</a:t>
            </a:r>
          </a:p>
        </p:txBody>
      </p:sp>
      <p:sp>
        <p:nvSpPr>
          <p:cNvPr id="208898" name="Rectangle 2"/>
          <p:cNvSpPr>
            <a:spLocks noGrp="1" noChangeArrowheads="1"/>
          </p:cNvSpPr>
          <p:nvPr>
            <p:ph type="title"/>
          </p:nvPr>
        </p:nvSpPr>
        <p:spPr/>
        <p:txBody>
          <a:bodyPr/>
          <a:lstStyle/>
          <a:p>
            <a:r>
              <a:rPr lang="en-US" dirty="0"/>
              <a:t>Waste, Oil, and Trash Disposal</a:t>
            </a:r>
          </a:p>
        </p:txBody>
      </p:sp>
      <p:sp>
        <p:nvSpPr>
          <p:cNvPr id="2" name="TextBox 1"/>
          <p:cNvSpPr txBox="1"/>
          <p:nvPr/>
        </p:nvSpPr>
        <p:spPr>
          <a:xfrm>
            <a:off x="527538" y="6291385"/>
            <a:ext cx="184666" cy="369332"/>
          </a:xfrm>
          <a:prstGeom prst="rect">
            <a:avLst/>
          </a:prstGeom>
          <a:noFill/>
        </p:spPr>
        <p:txBody>
          <a:bodyPr wrap="none" rtlCol="0">
            <a:spAutoFit/>
          </a:bodyPr>
          <a:lstStyle/>
          <a:p>
            <a:endParaRPr lang="en-US" dirty="0"/>
          </a:p>
        </p:txBody>
      </p:sp>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le 4"/>
          <p:cNvSpPr>
            <a:spLocks noGrp="1"/>
          </p:cNvSpPr>
          <p:nvPr>
            <p:ph type="title"/>
          </p:nvPr>
        </p:nvSpPr>
        <p:spPr/>
        <p:txBody>
          <a:bodyPr/>
          <a:lstStyle/>
          <a:p>
            <a:r>
              <a:rPr lang="en-US" dirty="0"/>
              <a:t>Waste, Oil, and Trash Disposal</a:t>
            </a:r>
          </a:p>
        </p:txBody>
      </p:sp>
      <p:sp>
        <p:nvSpPr>
          <p:cNvPr id="208900" name="Content Placeholder 6"/>
          <p:cNvSpPr>
            <a:spLocks noGrp="1"/>
          </p:cNvSpPr>
          <p:nvPr>
            <p:ph sz="half" idx="2"/>
          </p:nvPr>
        </p:nvSpPr>
        <p:spPr>
          <a:xfrm>
            <a:off x="457200" y="1280160"/>
            <a:ext cx="5029200" cy="5029200"/>
          </a:xfrm>
        </p:spPr>
        <p:txBody>
          <a:bodyPr/>
          <a:lstStyle/>
          <a:p>
            <a:pPr marL="0" indent="0">
              <a:buNone/>
            </a:pPr>
            <a:r>
              <a:rPr lang="en-US" dirty="0"/>
              <a:t>Discharge of Oil and Other Hazardous Substances</a:t>
            </a:r>
          </a:p>
          <a:p>
            <a:r>
              <a:rPr lang="en-US" dirty="0"/>
              <a:t>Do not discharge hazardous substances into U.S. waters.</a:t>
            </a:r>
          </a:p>
          <a:p>
            <a:r>
              <a:rPr lang="en-US" dirty="0"/>
              <a:t>Do not dump oil into the bilge.</a:t>
            </a:r>
          </a:p>
          <a:p>
            <a:r>
              <a:rPr lang="en-US" dirty="0"/>
              <a:t>Store and dispose of oil waste properly.</a:t>
            </a:r>
          </a:p>
        </p:txBody>
      </p:sp>
      <p:pic>
        <p:nvPicPr>
          <p:cNvPr id="209925" name="Picture 6" descr="discharge_of_oil_sign.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10200" y="2438400"/>
            <a:ext cx="3429000" cy="2079625"/>
          </a:xfrm>
          <a:prstGeom prst="rect">
            <a:avLst/>
          </a:prstGeom>
          <a:noFill/>
          <a:ln w="9525">
            <a:solidFill>
              <a:schemeClr val="tx1"/>
            </a:solidFill>
            <a:miter lim="800000"/>
            <a:headEnd/>
            <a:tailEnd/>
          </a:ln>
        </p:spPr>
      </p:pic>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890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99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890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890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890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dirty="0"/>
              <a:t>Objectives</a:t>
            </a:r>
          </a:p>
        </p:txBody>
      </p:sp>
      <p:sp>
        <p:nvSpPr>
          <p:cNvPr id="157699" name="Rectangle 3"/>
          <p:cNvSpPr>
            <a:spLocks noGrp="1" noChangeArrowheads="1"/>
          </p:cNvSpPr>
          <p:nvPr>
            <p:ph idx="1"/>
          </p:nvPr>
        </p:nvSpPr>
        <p:spPr/>
        <p:txBody>
          <a:bodyPr/>
          <a:lstStyle/>
          <a:p>
            <a:r>
              <a:rPr lang="en-US" dirty="0"/>
              <a:t>Identify the classifications and uses of personal flotation devices (PFDs), and state the legal requirements.</a:t>
            </a:r>
          </a:p>
          <a:p>
            <a:r>
              <a:rPr lang="en-US" dirty="0"/>
              <a:t>Tell the legal requirements for fire extinguishers, backfire flame arrestors, ventilation systems, and mufflers.</a:t>
            </a:r>
          </a:p>
          <a:p>
            <a:r>
              <a:rPr lang="en-US" dirty="0"/>
              <a:t>Tell the legal requirements for navigation lights, visual distress signals, and sound-producing devices.</a:t>
            </a:r>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itle 3"/>
          <p:cNvSpPr>
            <a:spLocks noGrp="1"/>
          </p:cNvSpPr>
          <p:nvPr>
            <p:ph type="title"/>
          </p:nvPr>
        </p:nvSpPr>
        <p:spPr/>
        <p:txBody>
          <a:bodyPr/>
          <a:lstStyle/>
          <a:p>
            <a:r>
              <a:rPr lang="en-US" dirty="0"/>
              <a:t>Waste, Oil, and Trash Disposal</a:t>
            </a:r>
          </a:p>
        </p:txBody>
      </p:sp>
      <p:sp>
        <p:nvSpPr>
          <p:cNvPr id="218115" name="Content Placeholder 4"/>
          <p:cNvSpPr>
            <a:spLocks noGrp="1"/>
          </p:cNvSpPr>
          <p:nvPr>
            <p:ph sz="half" idx="2"/>
          </p:nvPr>
        </p:nvSpPr>
        <p:spPr>
          <a:xfrm>
            <a:off x="457200" y="1280160"/>
            <a:ext cx="8686800" cy="5029200"/>
          </a:xfrm>
        </p:spPr>
        <p:txBody>
          <a:bodyPr/>
          <a:lstStyle/>
          <a:p>
            <a:pPr marL="0" indent="0">
              <a:buNone/>
            </a:pPr>
            <a:r>
              <a:rPr lang="en-US" dirty="0"/>
              <a:t>Discharge of Oil and Other Hazardous Substances</a:t>
            </a:r>
          </a:p>
          <a:p>
            <a:r>
              <a:rPr lang="en-US" dirty="0"/>
              <a:t>Notify the National Response Center immediately if your vessel discharges oil or hazardous substances in water.</a:t>
            </a:r>
          </a:p>
          <a:p>
            <a:pPr lvl="1"/>
            <a:r>
              <a:rPr lang="en-US" dirty="0"/>
              <a:t>Call 1-800-424-8802 to notify the </a:t>
            </a:r>
            <a:br>
              <a:rPr lang="en-US" dirty="0"/>
            </a:br>
            <a:r>
              <a:rPr lang="en-US" dirty="0"/>
              <a:t>National Response Center.</a:t>
            </a:r>
          </a:p>
          <a:p>
            <a:pPr lvl="1"/>
            <a:r>
              <a:rPr lang="en-US" dirty="0"/>
              <a:t>What is the contact information in your state?</a:t>
            </a:r>
          </a:p>
          <a:p>
            <a:endParaRPr lang="en-US" dirty="0"/>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8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8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81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dirty="0"/>
              <a:t>Waste, Oil, and Trash Disposal</a:t>
            </a:r>
          </a:p>
        </p:txBody>
      </p:sp>
      <p:sp>
        <p:nvSpPr>
          <p:cNvPr id="193539" name="Rectangle 3"/>
          <p:cNvSpPr>
            <a:spLocks noGrp="1" noChangeArrowheads="1"/>
          </p:cNvSpPr>
          <p:nvPr>
            <p:ph sz="half" idx="2"/>
          </p:nvPr>
        </p:nvSpPr>
        <p:spPr>
          <a:xfrm>
            <a:off x="457200" y="1280160"/>
            <a:ext cx="8686800" cy="5029200"/>
          </a:xfrm>
        </p:spPr>
        <p:txBody>
          <a:bodyPr/>
          <a:lstStyle/>
          <a:p>
            <a:pPr marL="0" indent="0">
              <a:buNone/>
            </a:pPr>
            <a:r>
              <a:rPr lang="en-US" dirty="0"/>
              <a:t>Discharge of Oil and Other Hazardous Substances</a:t>
            </a:r>
          </a:p>
          <a:p>
            <a:r>
              <a:rPr lang="en-US" dirty="0"/>
              <a:t>On federal waters, vessels 26 feet or longer must </a:t>
            </a:r>
            <a:br>
              <a:rPr lang="en-US" dirty="0"/>
            </a:br>
            <a:r>
              <a:rPr lang="en-US" dirty="0"/>
              <a:t>display a 5” x 8” placard.</a:t>
            </a:r>
          </a:p>
        </p:txBody>
      </p:sp>
      <p:pic>
        <p:nvPicPr>
          <p:cNvPr id="211973" name="Picture 5" descr="C:\DOCUME~1\bbullock\LOCALS~1\Temp\VMwareDnD\ca682d5e\discharge_of_oil_sign.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60588" y="2971800"/>
            <a:ext cx="4992687" cy="3028950"/>
          </a:xfrm>
          <a:prstGeom prst="rect">
            <a:avLst/>
          </a:prstGeom>
          <a:noFill/>
          <a:ln w="9525">
            <a:solidFill>
              <a:srgbClr val="000000"/>
            </a:solidFill>
            <a:miter lim="800000"/>
            <a:headEnd/>
            <a:tailEnd/>
          </a:ln>
        </p:spPr>
      </p:pic>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19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35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US" dirty="0"/>
              <a:t>Waste, Oil, and Trash Disposal</a:t>
            </a:r>
          </a:p>
        </p:txBody>
      </p:sp>
      <p:sp>
        <p:nvSpPr>
          <p:cNvPr id="220163" name="Rectangle 3"/>
          <p:cNvSpPr>
            <a:spLocks noGrp="1" noChangeArrowheads="1"/>
          </p:cNvSpPr>
          <p:nvPr>
            <p:ph sz="half" idx="2"/>
          </p:nvPr>
        </p:nvSpPr>
        <p:spPr>
          <a:xfrm>
            <a:off x="457200" y="1280160"/>
            <a:ext cx="8686800" cy="5029200"/>
          </a:xfrm>
        </p:spPr>
        <p:txBody>
          <a:bodyPr/>
          <a:lstStyle/>
          <a:p>
            <a:pPr marL="0" indent="0">
              <a:buNone/>
            </a:pPr>
            <a:r>
              <a:rPr lang="en-US" dirty="0"/>
              <a:t>Waste Management Plan</a:t>
            </a:r>
          </a:p>
          <a:p>
            <a:r>
              <a:rPr lang="en-US" dirty="0"/>
              <a:t>Oceangoing vessels 40 feet or longer must have written Waste Management Plan.</a:t>
            </a:r>
          </a:p>
          <a:p>
            <a:r>
              <a:rPr lang="en-US" dirty="0"/>
              <a:t>The plan should tell how to discharge:</a:t>
            </a:r>
          </a:p>
          <a:p>
            <a:pPr lvl="1"/>
            <a:r>
              <a:rPr lang="en-US" dirty="0"/>
              <a:t>Sewage and hazardous waste</a:t>
            </a:r>
          </a:p>
          <a:p>
            <a:pPr lvl="1"/>
            <a:r>
              <a:rPr lang="en-US" dirty="0"/>
              <a:t>Garbage and food waste</a:t>
            </a:r>
          </a:p>
          <a:p>
            <a:pPr lvl="1"/>
            <a:r>
              <a:rPr lang="en-US" dirty="0"/>
              <a:t>Plastics, bottles, and cans</a:t>
            </a:r>
          </a:p>
          <a:p>
            <a:pPr lvl="1"/>
            <a:r>
              <a:rPr lang="en-US" dirty="0"/>
              <a:t>Oil or diesel fuel</a:t>
            </a:r>
          </a:p>
          <a:p>
            <a:endParaRPr lang="en-US" dirty="0"/>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01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01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01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01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01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01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en-US" dirty="0"/>
              <a:t>Stop Spread of Nuisance Species</a:t>
            </a:r>
          </a:p>
        </p:txBody>
      </p:sp>
      <p:sp>
        <p:nvSpPr>
          <p:cNvPr id="122883" name="Rectangle 3"/>
          <p:cNvSpPr>
            <a:spLocks noGrp="1" noChangeArrowheads="1"/>
          </p:cNvSpPr>
          <p:nvPr>
            <p:ph sz="half" idx="1"/>
          </p:nvPr>
        </p:nvSpPr>
        <p:spPr>
          <a:xfrm>
            <a:off x="457200" y="1280160"/>
            <a:ext cx="5029200" cy="5029200"/>
          </a:xfrm>
        </p:spPr>
        <p:txBody>
          <a:bodyPr/>
          <a:lstStyle/>
          <a:p>
            <a:r>
              <a:rPr lang="en-US" dirty="0"/>
              <a:t>Aquatic nuisance species include zebra mussels, quagga mussels, milfoil, and hydrilla. </a:t>
            </a:r>
          </a:p>
          <a:p>
            <a:r>
              <a:rPr lang="en-US" dirty="0"/>
              <a:t>Introducing these species can upset the ecosystem and hurt the environment.</a:t>
            </a:r>
          </a:p>
        </p:txBody>
      </p:sp>
      <p:pic>
        <p:nvPicPr>
          <p:cNvPr id="8"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grpSp>
        <p:nvGrpSpPr>
          <p:cNvPr id="9" name="Group 8">
            <a:extLst>
              <a:ext uri="{FF2B5EF4-FFF2-40B4-BE49-F238E27FC236}">
                <a16:creationId xmlns:a16="http://schemas.microsoft.com/office/drawing/2014/main" id="{A6B444F4-BA75-49A1-81B3-F77B8EF772B8}"/>
              </a:ext>
            </a:extLst>
          </p:cNvPr>
          <p:cNvGrpSpPr/>
          <p:nvPr/>
        </p:nvGrpSpPr>
        <p:grpSpPr>
          <a:xfrm>
            <a:off x="5368925" y="1295400"/>
            <a:ext cx="3622675" cy="4710113"/>
            <a:chOff x="4876800" y="1295400"/>
            <a:chExt cx="3622675" cy="4710113"/>
          </a:xfrm>
        </p:grpSpPr>
        <p:pic>
          <p:nvPicPr>
            <p:cNvPr id="14" name="Picture 7" descr="C:\DOCUME~1\bbullock\LOCALS~1\Temp\VMwareDnD\d86b1b33\hydrilla_on_boat.jpg">
              <a:extLst>
                <a:ext uri="{FF2B5EF4-FFF2-40B4-BE49-F238E27FC236}">
                  <a16:creationId xmlns:a16="http://schemas.microsoft.com/office/drawing/2014/main" id="{21B23972-9EAF-4338-92E6-D5997950B3C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76800" y="3505200"/>
              <a:ext cx="3622675" cy="2500313"/>
            </a:xfrm>
            <a:prstGeom prst="rect">
              <a:avLst/>
            </a:prstGeom>
            <a:noFill/>
            <a:ln w="9525">
              <a:noFill/>
              <a:miter lim="800000"/>
              <a:headEnd/>
              <a:tailEnd/>
            </a:ln>
          </p:spPr>
        </p:pic>
        <p:pic>
          <p:nvPicPr>
            <p:cNvPr id="15" name="Picture 9" descr="C:\DOCUME~1\bbullock\LOCALS~1\Temp\VMwareDnD\c8e82af7\mussels_zebra_quagga.jpg">
              <a:extLst>
                <a:ext uri="{FF2B5EF4-FFF2-40B4-BE49-F238E27FC236}">
                  <a16:creationId xmlns:a16="http://schemas.microsoft.com/office/drawing/2014/main" id="{7B3AC343-41A7-4DCA-B557-5477C4A3A50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23063" y="1501775"/>
              <a:ext cx="1662112" cy="1601788"/>
            </a:xfrm>
            <a:prstGeom prst="rect">
              <a:avLst/>
            </a:prstGeom>
            <a:noFill/>
            <a:ln w="9525">
              <a:noFill/>
              <a:miter lim="800000"/>
              <a:headEnd/>
              <a:tailEnd/>
            </a:ln>
          </p:spPr>
        </p:pic>
        <p:pic>
          <p:nvPicPr>
            <p:cNvPr id="16" name="Picture 7" descr="C:\DOCUME~1\bbullock\LOCALS~1\Temp\VMwareDnD\477aef11\hydrilla.jpg">
              <a:extLst>
                <a:ext uri="{FF2B5EF4-FFF2-40B4-BE49-F238E27FC236}">
                  <a16:creationId xmlns:a16="http://schemas.microsoft.com/office/drawing/2014/main" id="{2E2340A6-0D79-4594-A542-EA0352A47A1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876800" y="1295400"/>
              <a:ext cx="1801813" cy="2122488"/>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8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US" dirty="0"/>
              <a:t>Stop Spread of Nuisance Species</a:t>
            </a:r>
          </a:p>
        </p:txBody>
      </p:sp>
      <p:sp>
        <p:nvSpPr>
          <p:cNvPr id="5" name="Content Placeholder 4"/>
          <p:cNvSpPr>
            <a:spLocks noGrp="1"/>
          </p:cNvSpPr>
          <p:nvPr>
            <p:ph idx="1"/>
          </p:nvPr>
        </p:nvSpPr>
        <p:spPr/>
        <p:txBody>
          <a:bodyPr/>
          <a:lstStyle/>
          <a:p>
            <a:pPr marL="0" indent="0">
              <a:spcBef>
                <a:spcPts val="1700"/>
              </a:spcBef>
              <a:buNone/>
            </a:pPr>
            <a:r>
              <a:rPr lang="en-US" dirty="0"/>
              <a:t>Prevent spread of aquatic nuisance species:</a:t>
            </a:r>
          </a:p>
          <a:p>
            <a:pPr>
              <a:spcBef>
                <a:spcPts val="1700"/>
              </a:spcBef>
            </a:pPr>
            <a:r>
              <a:rPr lang="en-US" dirty="0"/>
              <a:t>Inspect your vessel and trailer. Remove any plants and animals.</a:t>
            </a:r>
          </a:p>
          <a:p>
            <a:pPr>
              <a:spcBef>
                <a:spcPts val="1700"/>
              </a:spcBef>
            </a:pPr>
            <a:r>
              <a:rPr lang="en-US" dirty="0"/>
              <a:t>Drain your motor, live well, and bilge on land. </a:t>
            </a:r>
          </a:p>
          <a:p>
            <a:pPr>
              <a:spcBef>
                <a:spcPts val="1700"/>
              </a:spcBef>
            </a:pPr>
            <a:r>
              <a:rPr lang="en-US" dirty="0"/>
              <a:t>Empty your bait bucket on land. </a:t>
            </a:r>
          </a:p>
          <a:p>
            <a:pPr>
              <a:spcBef>
                <a:spcPts val="1700"/>
              </a:spcBef>
            </a:pPr>
            <a:r>
              <a:rPr lang="en-US" dirty="0"/>
              <a:t>Rinse your vessel, propeller, trailer, and equipment. </a:t>
            </a:r>
          </a:p>
          <a:p>
            <a:pPr>
              <a:spcBef>
                <a:spcPts val="1700"/>
              </a:spcBef>
            </a:pPr>
            <a:r>
              <a:rPr lang="en-US" dirty="0"/>
              <a:t>Air-dry your vessel and equipment.</a:t>
            </a:r>
          </a:p>
          <a:p>
            <a:pPr>
              <a:spcBef>
                <a:spcPts val="1700"/>
              </a:spcBef>
            </a:pPr>
            <a:r>
              <a:rPr lang="en-US" dirty="0"/>
              <a:t>Stop the spread of nuisance species by following the above points.</a:t>
            </a: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r>
              <a:rPr lang="en-US" dirty="0"/>
              <a:t>Boating Accidents and Casualties</a:t>
            </a:r>
            <a:br>
              <a:rPr lang="en-US" dirty="0"/>
            </a:br>
            <a:r>
              <a:rPr lang="en-US" dirty="0"/>
              <a:t>What the Law Requires You to Do</a:t>
            </a:r>
          </a:p>
        </p:txBody>
      </p:sp>
      <p:sp>
        <p:nvSpPr>
          <p:cNvPr id="221187" name="Content Placeholder 4"/>
          <p:cNvSpPr>
            <a:spLocks noGrp="1"/>
          </p:cNvSpPr>
          <p:nvPr>
            <p:ph idx="1"/>
          </p:nvPr>
        </p:nvSpPr>
        <p:spPr/>
        <p:txBody>
          <a:bodyPr/>
          <a:lstStyle/>
          <a:p>
            <a:pPr marL="0" indent="0">
              <a:buNone/>
            </a:pPr>
            <a:r>
              <a:rPr lang="en-US" dirty="0"/>
              <a:t>If you are involved in a boating accident, you must: </a:t>
            </a:r>
          </a:p>
          <a:p>
            <a:r>
              <a:rPr lang="en-US" dirty="0"/>
              <a:t>Stop immediately and…</a:t>
            </a:r>
          </a:p>
          <a:p>
            <a:r>
              <a:rPr lang="en-US" dirty="0"/>
              <a:t>Assist injured persons, if it is safe to do so and…</a:t>
            </a:r>
          </a:p>
          <a:p>
            <a:r>
              <a:rPr lang="en-US" dirty="0"/>
              <a:t>Give your name, address, and vessel identification.</a:t>
            </a:r>
          </a:p>
          <a:p>
            <a:endParaRPr lang="en-US" dirty="0"/>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11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11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11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dirty="0"/>
              <a:t>Boating Accidents and Casualties</a:t>
            </a:r>
            <a:br>
              <a:rPr lang="en-US" dirty="0"/>
            </a:br>
            <a:r>
              <a:rPr lang="en-US" dirty="0"/>
              <a:t>What the Law Requires You to Do</a:t>
            </a:r>
          </a:p>
        </p:txBody>
      </p:sp>
      <p:sp>
        <p:nvSpPr>
          <p:cNvPr id="222212" name="Content Placeholder 4"/>
          <p:cNvSpPr>
            <a:spLocks noGrp="1"/>
          </p:cNvSpPr>
          <p:nvPr>
            <p:ph sz="half" idx="2"/>
          </p:nvPr>
        </p:nvSpPr>
        <p:spPr>
          <a:xfrm>
            <a:off x="457200" y="1280160"/>
            <a:ext cx="8686800" cy="5029200"/>
          </a:xfrm>
        </p:spPr>
        <p:txBody>
          <a:bodyPr/>
          <a:lstStyle/>
          <a:p>
            <a:pPr marL="0" indent="0">
              <a:buNone/>
            </a:pPr>
            <a:r>
              <a:rPr lang="en-US" dirty="0">
                <a:solidFill>
                  <a:srgbClr val="0070C0"/>
                </a:solidFill>
              </a:rPr>
              <a:t>In your state:</a:t>
            </a:r>
          </a:p>
          <a:p>
            <a:r>
              <a:rPr lang="en-US" dirty="0"/>
              <a:t>What types of accidents must be reported?</a:t>
            </a:r>
          </a:p>
          <a:p>
            <a:r>
              <a:rPr lang="en-US" dirty="0"/>
              <a:t>How do you report an accident?</a:t>
            </a:r>
          </a:p>
          <a:p>
            <a:pPr lvl="1"/>
            <a:r>
              <a:rPr lang="en-US" dirty="0"/>
              <a:t>How soon must it be reported?</a:t>
            </a:r>
          </a:p>
          <a:p>
            <a:pPr lvl="1"/>
            <a:r>
              <a:rPr lang="en-US" dirty="0"/>
              <a:t>Do you report it in writing or by some other means?</a:t>
            </a:r>
          </a:p>
          <a:p>
            <a:pPr lvl="1"/>
            <a:r>
              <a:rPr lang="en-US" dirty="0"/>
              <a:t>To whom do you report it?</a:t>
            </a:r>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2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22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22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22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22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22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5" name="Text Placeholder 4"/>
          <p:cNvSpPr>
            <a:spLocks noGrp="1"/>
          </p:cNvSpPr>
          <p:nvPr>
            <p:ph type="body" idx="1"/>
          </p:nvPr>
        </p:nvSpPr>
        <p:spPr>
          <a:xfrm>
            <a:off x="457200" y="1280160"/>
            <a:ext cx="8686800" cy="5029200"/>
          </a:xfrm>
        </p:spPr>
        <p:txBody>
          <a:bodyPr anchor="t"/>
          <a:lstStyle/>
          <a:p>
            <a:r>
              <a:rPr lang="en-US" dirty="0">
                <a:solidFill>
                  <a:schemeClr val="tx1"/>
                </a:solidFill>
              </a:rPr>
              <a:t>Sample Boating Accident Report Form</a:t>
            </a:r>
          </a:p>
        </p:txBody>
      </p:sp>
      <p:pic>
        <p:nvPicPr>
          <p:cNvPr id="218116" name="Content Placeholder 5" descr="C:\DOCUME~1\bbullock\LOCALS~1\Temp\VMwareDnD\979d80ee\accident_report.jpg"/>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3034883" y="2174875"/>
            <a:ext cx="3074234" cy="3951288"/>
          </a:xfrm>
        </p:spPr>
      </p:pic>
      <p:pic>
        <p:nvPicPr>
          <p:cNvPr id="6"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
        <p:nvSpPr>
          <p:cNvPr id="16" name="Rectangle 2">
            <a:extLst>
              <a:ext uri="{FF2B5EF4-FFF2-40B4-BE49-F238E27FC236}">
                <a16:creationId xmlns:a16="http://schemas.microsoft.com/office/drawing/2014/main" id="{8AC9D20D-F917-4D8C-A0DB-B296DAE65D2C}"/>
              </a:ext>
            </a:extLst>
          </p:cNvPr>
          <p:cNvSpPr>
            <a:spLocks noGrp="1" noChangeArrowheads="1"/>
          </p:cNvSpPr>
          <p:nvPr>
            <p:ph type="title"/>
          </p:nvPr>
        </p:nvSpPr>
        <p:spPr>
          <a:xfrm>
            <a:off x="0" y="0"/>
            <a:ext cx="9144000" cy="1371600"/>
          </a:xfrm>
        </p:spPr>
        <p:txBody>
          <a:bodyPr/>
          <a:lstStyle/>
          <a:p>
            <a:r>
              <a:rPr lang="en-US" dirty="0"/>
              <a:t>Boating Accidents and Casualties</a:t>
            </a:r>
            <a:br>
              <a:rPr lang="en-US" dirty="0"/>
            </a:br>
            <a:r>
              <a:rPr lang="en-US" dirty="0"/>
              <a:t>What the Law Requires You to Do</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1"/>
          <p:cNvSpPr>
            <a:spLocks noGrp="1"/>
          </p:cNvSpPr>
          <p:nvPr>
            <p:ph type="title"/>
          </p:nvPr>
        </p:nvSpPr>
        <p:spPr/>
        <p:txBody>
          <a:bodyPr/>
          <a:lstStyle/>
          <a:p>
            <a:r>
              <a:rPr lang="en-US" dirty="0"/>
              <a:t>Enforcement</a:t>
            </a:r>
          </a:p>
        </p:txBody>
      </p:sp>
      <p:sp>
        <p:nvSpPr>
          <p:cNvPr id="3" name="Content Placeholder 2"/>
          <p:cNvSpPr>
            <a:spLocks noGrp="1"/>
          </p:cNvSpPr>
          <p:nvPr>
            <p:ph idx="1"/>
          </p:nvPr>
        </p:nvSpPr>
        <p:spPr/>
        <p:txBody>
          <a:bodyPr/>
          <a:lstStyle/>
          <a:p>
            <a:r>
              <a:rPr lang="en-US" dirty="0"/>
              <a:t>Law enforcement officers have the right to stop a vessel.</a:t>
            </a:r>
          </a:p>
          <a:p>
            <a:pPr lvl="1"/>
            <a:r>
              <a:rPr lang="en-US" dirty="0"/>
              <a:t>Who can stop your vessel on federal waters?</a:t>
            </a:r>
          </a:p>
          <a:p>
            <a:pPr lvl="1"/>
            <a:r>
              <a:rPr lang="en-US" dirty="0"/>
              <a:t>Who can stop your vessel on state waters?</a:t>
            </a:r>
          </a:p>
          <a:p>
            <a:r>
              <a:rPr lang="en-US" dirty="0">
                <a:solidFill>
                  <a:srgbClr val="0070C0"/>
                </a:solidFill>
              </a:rPr>
              <a:t>In your state</a:t>
            </a:r>
            <a:r>
              <a:rPr lang="en-US" dirty="0"/>
              <a:t>, what must boaters do if they are signaled to stop?</a:t>
            </a:r>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371600"/>
          </a:xfrm>
          <a:prstGeom prst="rect">
            <a:avLst/>
          </a:prstGeom>
          <a:noFill/>
        </p:spPr>
        <p:txBody>
          <a:bodyPr wrap="square" rtlCol="0" anchor="ctr">
            <a:noAutofit/>
          </a:bodyPr>
          <a:lstStyle/>
          <a:p>
            <a:pPr algn="ctr"/>
            <a:r>
              <a:rPr lang="en-US" sz="3600" b="1" dirty="0">
                <a:solidFill>
                  <a:srgbClr val="FF0000"/>
                </a:solidFill>
                <a:latin typeface="Arial Black" charset="0"/>
              </a:rPr>
              <a:t>Chapter 4 Review</a:t>
            </a:r>
            <a:endParaRPr lang="en-US" sz="3600" dirty="0"/>
          </a:p>
        </p:txBody>
      </p:sp>
      <p:pic>
        <p:nvPicPr>
          <p:cNvPr id="4" name="Content Placeholder 5" descr="reviewtime.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840221" y="1524000"/>
            <a:ext cx="7541779" cy="4343400"/>
          </a:xfrm>
        </p:spPr>
      </p:pic>
      <p:pic>
        <p:nvPicPr>
          <p:cNvPr id="5" name="Picture 16" descr="uscga-very-large gray"/>
          <p:cNvPicPr>
            <a:picLocks noGrp="1" noChangeAspect="1" noChangeArrowheads="1"/>
          </p:cNvPicPr>
          <p:nvPr>
            <p:ph sz="quarter" idx="4294967295"/>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127667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p:txBody>
          <a:bodyPr/>
          <a:lstStyle/>
          <a:p>
            <a:r>
              <a:rPr lang="en-US" dirty="0"/>
              <a:t>Objectives</a:t>
            </a:r>
          </a:p>
        </p:txBody>
      </p:sp>
      <p:sp>
        <p:nvSpPr>
          <p:cNvPr id="158723" name="Content Placeholder 2"/>
          <p:cNvSpPr>
            <a:spLocks noGrp="1"/>
          </p:cNvSpPr>
          <p:nvPr>
            <p:ph idx="1"/>
          </p:nvPr>
        </p:nvSpPr>
        <p:spPr/>
        <p:txBody>
          <a:bodyPr/>
          <a:lstStyle/>
          <a:p>
            <a:pPr>
              <a:spcBef>
                <a:spcPts val="2400"/>
              </a:spcBef>
            </a:pPr>
            <a:r>
              <a:rPr lang="en-US" dirty="0"/>
              <a:t>Tell the requirements for other equipment such as diver-down flags or state-required equipment.</a:t>
            </a:r>
          </a:p>
          <a:p>
            <a:pPr>
              <a:spcBef>
                <a:spcPts val="2400"/>
              </a:spcBef>
            </a:pPr>
            <a:r>
              <a:rPr lang="en-US" dirty="0"/>
              <a:t>List the legal requirements specific to PWC.</a:t>
            </a:r>
          </a:p>
          <a:p>
            <a:pPr>
              <a:spcBef>
                <a:spcPts val="2400"/>
              </a:spcBef>
            </a:pPr>
            <a:r>
              <a:rPr lang="en-US" dirty="0"/>
              <a:t>List the legal requirements for towing a person behind a vessel.</a:t>
            </a:r>
          </a:p>
          <a:p>
            <a:pPr>
              <a:spcBef>
                <a:spcPts val="2400"/>
              </a:spcBef>
            </a:pPr>
            <a:r>
              <a:rPr lang="en-US" dirty="0"/>
              <a:t>Explain how to dispose of waste, trash, and oil properly and how to use marine sanitation devices (MSDs) properly.</a:t>
            </a:r>
          </a:p>
          <a:p>
            <a:pPr>
              <a:spcBef>
                <a:spcPts val="2400"/>
              </a:spcBef>
            </a:pPr>
            <a:r>
              <a:rPr lang="en-US" dirty="0"/>
              <a:t>Tell when and how to report a boating accident.</a:t>
            </a:r>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371600"/>
          </a:xfrm>
          <a:prstGeom prst="rect">
            <a:avLst/>
          </a:prstGeom>
          <a:noFill/>
        </p:spPr>
        <p:txBody>
          <a:bodyPr wrap="square" rtlCol="0" anchor="ctr">
            <a:noAutofit/>
          </a:bodyPr>
          <a:lstStyle/>
          <a:p>
            <a:pPr algn="ctr"/>
            <a:r>
              <a:rPr lang="en-US" sz="3600" dirty="0">
                <a:solidFill>
                  <a:srgbClr val="FF0000"/>
                </a:solidFill>
                <a:latin typeface="Arial Black" charset="0"/>
              </a:rPr>
              <a:t>Review Exercises</a:t>
            </a:r>
            <a:endParaRPr lang="en-US" sz="3600" dirty="0">
              <a:solidFill>
                <a:srgbClr val="FF0000"/>
              </a:solidFill>
            </a:endParaRPr>
          </a:p>
        </p:txBody>
      </p:sp>
      <p:sp>
        <p:nvSpPr>
          <p:cNvPr id="3" name="Rectangle 2"/>
          <p:cNvSpPr/>
          <p:nvPr/>
        </p:nvSpPr>
        <p:spPr>
          <a:xfrm>
            <a:off x="457200" y="1280160"/>
            <a:ext cx="8686800" cy="5029200"/>
          </a:xfrm>
          <a:prstGeom prst="rect">
            <a:avLst/>
          </a:prstGeom>
        </p:spPr>
        <p:txBody>
          <a:bodyPr wrap="square">
            <a:noAutofit/>
          </a:bodyPr>
          <a:lstStyle/>
          <a:p>
            <a:r>
              <a:rPr lang="en-US" sz="2000" b="1" dirty="0">
                <a:solidFill>
                  <a:srgbClr val="0000FF"/>
                </a:solidFill>
              </a:rPr>
              <a:t>What is most important when selecting the right PFD</a:t>
            </a:r>
          </a:p>
          <a:p>
            <a:r>
              <a:rPr lang="en-US" sz="2000" b="1" dirty="0">
                <a:solidFill>
                  <a:srgbClr val="0000FF"/>
                </a:solidFill>
              </a:rPr>
              <a:t>for a passenger?</a:t>
            </a:r>
          </a:p>
          <a:p>
            <a:pPr lvl="1"/>
            <a:endParaRPr lang="en-US" sz="2400" b="1" dirty="0">
              <a:solidFill>
                <a:srgbClr val="0000FF"/>
              </a:solidFill>
            </a:endParaRPr>
          </a:p>
          <a:p>
            <a:pPr marL="914400" lvl="1" indent="-457200">
              <a:buAutoNum type="alphaLcPeriod"/>
            </a:pPr>
            <a:r>
              <a:rPr lang="en-US" sz="2000" b="1" dirty="0">
                <a:solidFill>
                  <a:srgbClr val="0000FF"/>
                </a:solidFill>
              </a:rPr>
              <a:t>Total number of passengers on board.</a:t>
            </a:r>
          </a:p>
          <a:p>
            <a:pPr lvl="1"/>
            <a:endParaRPr lang="en-US" sz="2000" b="1" dirty="0">
              <a:solidFill>
                <a:srgbClr val="0000FF"/>
              </a:solidFill>
            </a:endParaRPr>
          </a:p>
          <a:p>
            <a:pPr marL="914400" lvl="1" indent="-457200">
              <a:buAutoNum type="alphaLcPeriod" startAt="2"/>
            </a:pPr>
            <a:r>
              <a:rPr lang="en-US" sz="2000" b="1" dirty="0">
                <a:solidFill>
                  <a:srgbClr val="0000FF"/>
                </a:solidFill>
              </a:rPr>
              <a:t>Color of the PFD.</a:t>
            </a:r>
          </a:p>
          <a:p>
            <a:pPr marL="914400" lvl="1" indent="-457200">
              <a:buAutoNum type="alphaLcPeriod" startAt="2"/>
            </a:pPr>
            <a:endParaRPr lang="en-US" sz="2000" b="1" dirty="0">
              <a:solidFill>
                <a:srgbClr val="0000FF"/>
              </a:solidFill>
            </a:endParaRPr>
          </a:p>
          <a:p>
            <a:pPr marL="914400" lvl="1" indent="-457200">
              <a:buAutoNum type="alphaLcPeriod" startAt="2"/>
            </a:pPr>
            <a:r>
              <a:rPr lang="en-US" sz="2000" b="1" dirty="0">
                <a:solidFill>
                  <a:srgbClr val="0000FF"/>
                </a:solidFill>
              </a:rPr>
              <a:t>Passenger’s weight and chest size.</a:t>
            </a:r>
          </a:p>
          <a:p>
            <a:pPr lvl="1"/>
            <a:endParaRPr lang="en-US" sz="2000" b="1" dirty="0">
              <a:solidFill>
                <a:srgbClr val="0000FF"/>
              </a:solidFill>
            </a:endParaRPr>
          </a:p>
          <a:p>
            <a:pPr lvl="1"/>
            <a:r>
              <a:rPr lang="en-US" sz="2000" b="1" dirty="0">
                <a:solidFill>
                  <a:srgbClr val="0000FF"/>
                </a:solidFill>
              </a:rPr>
              <a:t>d.	Passenger’s age and gender</a:t>
            </a:r>
            <a:r>
              <a:rPr lang="en-US" sz="2400" b="1" dirty="0">
                <a:solidFill>
                  <a:srgbClr val="0000FF"/>
                </a:solidFill>
              </a:rPr>
              <a:t>.</a:t>
            </a:r>
          </a:p>
          <a:p>
            <a:endParaRPr lang="en-US" dirty="0"/>
          </a:p>
        </p:txBody>
      </p:sp>
      <p:sp>
        <p:nvSpPr>
          <p:cNvPr id="6" name="Rectangle 9"/>
          <p:cNvSpPr>
            <a:spLocks noChangeArrowheads="1"/>
          </p:cNvSpPr>
          <p:nvPr/>
        </p:nvSpPr>
        <p:spPr bwMode="auto">
          <a:xfrm>
            <a:off x="762000" y="3276600"/>
            <a:ext cx="7086600" cy="838200"/>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94601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80160"/>
            <a:ext cx="8686800" cy="5029200"/>
          </a:xfrm>
          <a:prstGeom prst="rect">
            <a:avLst/>
          </a:prstGeom>
        </p:spPr>
        <p:txBody>
          <a:bodyPr wrap="square">
            <a:noAutofit/>
          </a:bodyPr>
          <a:lstStyle/>
          <a:p>
            <a:r>
              <a:rPr lang="en-US" sz="2000" b="1" dirty="0">
                <a:solidFill>
                  <a:srgbClr val="0000FF"/>
                </a:solidFill>
              </a:rPr>
              <a:t>What determines how many wearable PFDs are required on board a vessel?</a:t>
            </a:r>
          </a:p>
          <a:p>
            <a:pPr lvl="1"/>
            <a:endParaRPr lang="en-US" sz="2400" b="1" dirty="0">
              <a:solidFill>
                <a:srgbClr val="0000FF"/>
              </a:solidFill>
            </a:endParaRPr>
          </a:p>
          <a:p>
            <a:pPr marL="914400" lvl="1" indent="-457200">
              <a:buAutoNum type="alphaLcPeriod"/>
            </a:pPr>
            <a:r>
              <a:rPr lang="en-US" sz="2000" b="1" dirty="0">
                <a:solidFill>
                  <a:srgbClr val="0000FF"/>
                </a:solidFill>
              </a:rPr>
              <a:t>Total number of people on board.</a:t>
            </a:r>
          </a:p>
          <a:p>
            <a:pPr lvl="1"/>
            <a:endParaRPr lang="en-US" sz="2000" b="1" dirty="0">
              <a:solidFill>
                <a:srgbClr val="0000FF"/>
              </a:solidFill>
            </a:endParaRPr>
          </a:p>
          <a:p>
            <a:pPr marL="914400" lvl="1" indent="-457200">
              <a:buAutoNum type="alphaLcPeriod" startAt="2"/>
            </a:pPr>
            <a:r>
              <a:rPr lang="en-US" sz="2000" b="1" dirty="0">
                <a:solidFill>
                  <a:srgbClr val="0000FF"/>
                </a:solidFill>
              </a:rPr>
              <a:t>Number of seats on the vessel.</a:t>
            </a:r>
          </a:p>
          <a:p>
            <a:pPr marL="914400" lvl="1" indent="-457200">
              <a:buAutoNum type="alphaLcPeriod" startAt="2"/>
            </a:pPr>
            <a:endParaRPr lang="en-US" sz="2000" b="1" dirty="0">
              <a:solidFill>
                <a:srgbClr val="0000FF"/>
              </a:solidFill>
            </a:endParaRPr>
          </a:p>
          <a:p>
            <a:pPr marL="914400" lvl="1" indent="-457200">
              <a:buAutoNum type="alphaLcPeriod" startAt="2"/>
            </a:pPr>
            <a:r>
              <a:rPr lang="en-US" sz="2000" b="1" dirty="0">
                <a:solidFill>
                  <a:srgbClr val="0000FF"/>
                </a:solidFill>
              </a:rPr>
              <a:t>Ages of the people on board.</a:t>
            </a:r>
          </a:p>
          <a:p>
            <a:pPr lvl="1"/>
            <a:endParaRPr lang="en-US" sz="2000" b="1" dirty="0">
              <a:solidFill>
                <a:srgbClr val="0000FF"/>
              </a:solidFill>
            </a:endParaRPr>
          </a:p>
          <a:p>
            <a:pPr lvl="1"/>
            <a:r>
              <a:rPr lang="en-US" sz="2000" b="1" dirty="0">
                <a:solidFill>
                  <a:srgbClr val="0000FF"/>
                </a:solidFill>
              </a:rPr>
              <a:t>d.	Length and width of the vessel</a:t>
            </a:r>
            <a:r>
              <a:rPr lang="en-US" sz="2400" b="1" dirty="0">
                <a:solidFill>
                  <a:srgbClr val="0000FF"/>
                </a:solidFill>
              </a:rPr>
              <a:t>.</a:t>
            </a:r>
          </a:p>
          <a:p>
            <a:endParaRPr lang="en-US" dirty="0"/>
          </a:p>
        </p:txBody>
      </p:sp>
      <p:sp>
        <p:nvSpPr>
          <p:cNvPr id="6" name="Rectangle 9"/>
          <p:cNvSpPr>
            <a:spLocks noChangeArrowheads="1"/>
          </p:cNvSpPr>
          <p:nvPr/>
        </p:nvSpPr>
        <p:spPr bwMode="auto">
          <a:xfrm>
            <a:off x="609600" y="2057400"/>
            <a:ext cx="7086600" cy="838200"/>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
        <p:nvSpPr>
          <p:cNvPr id="14" name="TextBox 13">
            <a:extLst>
              <a:ext uri="{FF2B5EF4-FFF2-40B4-BE49-F238E27FC236}">
                <a16:creationId xmlns:a16="http://schemas.microsoft.com/office/drawing/2014/main" id="{8B83E645-9FB7-40DE-93B7-67098E916D8A}"/>
              </a:ext>
            </a:extLst>
          </p:cNvPr>
          <p:cNvSpPr txBox="1"/>
          <p:nvPr/>
        </p:nvSpPr>
        <p:spPr>
          <a:xfrm>
            <a:off x="0" y="0"/>
            <a:ext cx="9144000" cy="1371600"/>
          </a:xfrm>
          <a:prstGeom prst="rect">
            <a:avLst/>
          </a:prstGeom>
          <a:noFill/>
        </p:spPr>
        <p:txBody>
          <a:bodyPr wrap="square" rtlCol="0" anchor="ctr">
            <a:noAutofit/>
          </a:bodyPr>
          <a:lstStyle/>
          <a:p>
            <a:pPr algn="ctr"/>
            <a:r>
              <a:rPr lang="en-US" sz="3600" dirty="0">
                <a:solidFill>
                  <a:srgbClr val="FF0000"/>
                </a:solidFill>
                <a:latin typeface="Arial Black" charset="0"/>
              </a:rPr>
              <a:t>Review Exercises</a:t>
            </a:r>
            <a:endParaRPr lang="en-US" sz="3600" dirty="0">
              <a:solidFill>
                <a:srgbClr val="FF0000"/>
              </a:solidFill>
            </a:endParaRPr>
          </a:p>
        </p:txBody>
      </p:sp>
    </p:spTree>
    <p:extLst>
      <p:ext uri="{BB962C8B-B14F-4D97-AF65-F5344CB8AC3E}">
        <p14:creationId xmlns:p14="http://schemas.microsoft.com/office/powerpoint/2010/main" val="225964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80160"/>
            <a:ext cx="8686800" cy="5029200"/>
          </a:xfrm>
          <a:prstGeom prst="rect">
            <a:avLst/>
          </a:prstGeom>
        </p:spPr>
        <p:txBody>
          <a:bodyPr wrap="square">
            <a:noAutofit/>
          </a:bodyPr>
          <a:lstStyle/>
          <a:p>
            <a:r>
              <a:rPr lang="en-US" sz="2000" b="1" dirty="0">
                <a:solidFill>
                  <a:srgbClr val="0000FF"/>
                </a:solidFill>
              </a:rPr>
              <a:t>Where is the best place to store a fire extinguisher on a boat?</a:t>
            </a:r>
          </a:p>
          <a:p>
            <a:pPr lvl="1"/>
            <a:endParaRPr lang="en-US" sz="2400" b="1" dirty="0">
              <a:solidFill>
                <a:srgbClr val="0000FF"/>
              </a:solidFill>
            </a:endParaRPr>
          </a:p>
          <a:p>
            <a:pPr marL="914400" lvl="1" indent="-457200">
              <a:buAutoNum type="alphaLcPeriod"/>
            </a:pPr>
            <a:r>
              <a:rPr lang="en-US" sz="2000" b="1" dirty="0">
                <a:solidFill>
                  <a:srgbClr val="0000FF"/>
                </a:solidFill>
              </a:rPr>
              <a:t>In the engine compartment.</a:t>
            </a:r>
          </a:p>
          <a:p>
            <a:pPr lvl="1"/>
            <a:endParaRPr lang="en-US" sz="2000" b="1" dirty="0">
              <a:solidFill>
                <a:srgbClr val="0000FF"/>
              </a:solidFill>
            </a:endParaRPr>
          </a:p>
          <a:p>
            <a:pPr marL="914400" lvl="1" indent="-457200">
              <a:buAutoNum type="alphaLcPeriod" startAt="2"/>
            </a:pPr>
            <a:r>
              <a:rPr lang="en-US" sz="2000" b="1" dirty="0">
                <a:solidFill>
                  <a:srgbClr val="0000FF"/>
                </a:solidFill>
              </a:rPr>
              <a:t>In a locked storage compartment.</a:t>
            </a:r>
          </a:p>
          <a:p>
            <a:pPr marL="914400" lvl="1" indent="-457200">
              <a:buAutoNum type="alphaLcPeriod" startAt="2"/>
            </a:pPr>
            <a:endParaRPr lang="en-US" sz="2000" b="1" dirty="0">
              <a:solidFill>
                <a:srgbClr val="0000FF"/>
              </a:solidFill>
            </a:endParaRPr>
          </a:p>
          <a:p>
            <a:pPr marL="914400" lvl="1" indent="-457200">
              <a:buAutoNum type="alphaLcPeriod" startAt="2"/>
            </a:pPr>
            <a:r>
              <a:rPr lang="en-US" sz="2000" b="1" dirty="0">
                <a:solidFill>
                  <a:srgbClr val="0000FF"/>
                </a:solidFill>
              </a:rPr>
              <a:t>Mounted on an accessible location.</a:t>
            </a:r>
          </a:p>
          <a:p>
            <a:pPr lvl="1"/>
            <a:endParaRPr lang="en-US" sz="2000" b="1" dirty="0">
              <a:solidFill>
                <a:srgbClr val="0000FF"/>
              </a:solidFill>
            </a:endParaRPr>
          </a:p>
          <a:p>
            <a:pPr lvl="1"/>
            <a:r>
              <a:rPr lang="en-US" sz="2000" b="1" dirty="0">
                <a:solidFill>
                  <a:srgbClr val="0000FF"/>
                </a:solidFill>
              </a:rPr>
              <a:t>d.	Mounted in the bilge</a:t>
            </a:r>
            <a:r>
              <a:rPr lang="en-US" sz="2400" b="1" dirty="0">
                <a:solidFill>
                  <a:srgbClr val="0000FF"/>
                </a:solidFill>
              </a:rPr>
              <a:t>.</a:t>
            </a:r>
          </a:p>
          <a:p>
            <a:endParaRPr lang="en-US" dirty="0"/>
          </a:p>
        </p:txBody>
      </p:sp>
      <p:sp>
        <p:nvSpPr>
          <p:cNvPr id="6" name="Rectangle 9"/>
          <p:cNvSpPr>
            <a:spLocks noChangeArrowheads="1"/>
          </p:cNvSpPr>
          <p:nvPr/>
        </p:nvSpPr>
        <p:spPr bwMode="auto">
          <a:xfrm>
            <a:off x="762000" y="2971800"/>
            <a:ext cx="7086600" cy="838200"/>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
        <p:nvSpPr>
          <p:cNvPr id="14" name="TextBox 13">
            <a:extLst>
              <a:ext uri="{FF2B5EF4-FFF2-40B4-BE49-F238E27FC236}">
                <a16:creationId xmlns:a16="http://schemas.microsoft.com/office/drawing/2014/main" id="{312F4353-A19A-4DD5-88C3-3A7AE20AC1F9}"/>
              </a:ext>
            </a:extLst>
          </p:cNvPr>
          <p:cNvSpPr txBox="1"/>
          <p:nvPr/>
        </p:nvSpPr>
        <p:spPr>
          <a:xfrm>
            <a:off x="0" y="0"/>
            <a:ext cx="9144000" cy="1371600"/>
          </a:xfrm>
          <a:prstGeom prst="rect">
            <a:avLst/>
          </a:prstGeom>
          <a:noFill/>
        </p:spPr>
        <p:txBody>
          <a:bodyPr wrap="square" rtlCol="0" anchor="ctr">
            <a:noAutofit/>
          </a:bodyPr>
          <a:lstStyle/>
          <a:p>
            <a:pPr algn="ctr"/>
            <a:r>
              <a:rPr lang="en-US" sz="3600" dirty="0">
                <a:solidFill>
                  <a:srgbClr val="FF0000"/>
                </a:solidFill>
                <a:latin typeface="Arial Black" charset="0"/>
              </a:rPr>
              <a:t>Review Exercises</a:t>
            </a:r>
            <a:endParaRPr lang="en-US" sz="3600" dirty="0">
              <a:solidFill>
                <a:srgbClr val="FF0000"/>
              </a:solidFill>
            </a:endParaRPr>
          </a:p>
        </p:txBody>
      </p:sp>
    </p:spTree>
    <p:extLst>
      <p:ext uri="{BB962C8B-B14F-4D97-AF65-F5344CB8AC3E}">
        <p14:creationId xmlns:p14="http://schemas.microsoft.com/office/powerpoint/2010/main" val="313624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80160"/>
            <a:ext cx="8686800" cy="5029200"/>
          </a:xfrm>
          <a:prstGeom prst="rect">
            <a:avLst/>
          </a:prstGeom>
        </p:spPr>
        <p:txBody>
          <a:bodyPr wrap="square">
            <a:noAutofit/>
          </a:bodyPr>
          <a:lstStyle/>
          <a:p>
            <a:r>
              <a:rPr lang="en-US" sz="2000" b="1" dirty="0">
                <a:solidFill>
                  <a:srgbClr val="0000FF"/>
                </a:solidFill>
              </a:rPr>
              <a:t>What effect does alcohol have when you are operating a vessel?</a:t>
            </a:r>
          </a:p>
          <a:p>
            <a:pPr lvl="1"/>
            <a:endParaRPr lang="en-US" sz="2400" b="1" dirty="0">
              <a:solidFill>
                <a:srgbClr val="0000FF"/>
              </a:solidFill>
            </a:endParaRPr>
          </a:p>
          <a:p>
            <a:pPr marL="914400" lvl="1" indent="-457200">
              <a:buAutoNum type="alphaLcPeriod"/>
            </a:pPr>
            <a:r>
              <a:rPr lang="en-US" sz="2000" b="1" dirty="0">
                <a:solidFill>
                  <a:srgbClr val="0000FF"/>
                </a:solidFill>
              </a:rPr>
              <a:t>Makes it easier to pay attention.</a:t>
            </a:r>
          </a:p>
          <a:p>
            <a:pPr lvl="1"/>
            <a:endParaRPr lang="en-US" sz="2000" b="1" dirty="0">
              <a:solidFill>
                <a:srgbClr val="0000FF"/>
              </a:solidFill>
            </a:endParaRPr>
          </a:p>
          <a:p>
            <a:pPr marL="914400" lvl="1" indent="-457200">
              <a:buAutoNum type="alphaLcPeriod" startAt="2"/>
            </a:pPr>
            <a:r>
              <a:rPr lang="en-US" sz="2000" b="1" dirty="0">
                <a:solidFill>
                  <a:srgbClr val="0000FF"/>
                </a:solidFill>
              </a:rPr>
              <a:t>Helps you perform multiple tasks.</a:t>
            </a:r>
          </a:p>
          <a:p>
            <a:pPr marL="914400" lvl="1" indent="-457200">
              <a:buAutoNum type="alphaLcPeriod" startAt="2"/>
            </a:pPr>
            <a:endParaRPr lang="en-US" sz="2000" b="1" dirty="0">
              <a:solidFill>
                <a:srgbClr val="0000FF"/>
              </a:solidFill>
            </a:endParaRPr>
          </a:p>
          <a:p>
            <a:pPr marL="914400" lvl="1" indent="-457200">
              <a:buAutoNum type="alphaLcPeriod" startAt="2"/>
            </a:pPr>
            <a:r>
              <a:rPr lang="en-US" sz="2000" b="1" dirty="0">
                <a:solidFill>
                  <a:srgbClr val="0000FF"/>
                </a:solidFill>
              </a:rPr>
              <a:t>Helps you avoid dehydration.</a:t>
            </a:r>
          </a:p>
          <a:p>
            <a:pPr lvl="1"/>
            <a:endParaRPr lang="en-US" sz="2000" b="1" dirty="0">
              <a:solidFill>
                <a:srgbClr val="0000FF"/>
              </a:solidFill>
            </a:endParaRPr>
          </a:p>
          <a:p>
            <a:pPr lvl="1"/>
            <a:r>
              <a:rPr lang="en-US" sz="2000" b="1" dirty="0">
                <a:solidFill>
                  <a:srgbClr val="0000FF"/>
                </a:solidFill>
              </a:rPr>
              <a:t>d.	Increases the likelihood of accidents</a:t>
            </a:r>
            <a:r>
              <a:rPr lang="en-US" sz="2400" b="1" dirty="0">
                <a:solidFill>
                  <a:srgbClr val="0000FF"/>
                </a:solidFill>
              </a:rPr>
              <a:t>.</a:t>
            </a:r>
          </a:p>
          <a:p>
            <a:endParaRPr lang="en-US" dirty="0"/>
          </a:p>
        </p:txBody>
      </p:sp>
      <p:sp>
        <p:nvSpPr>
          <p:cNvPr id="6" name="Rectangle 9"/>
          <p:cNvSpPr>
            <a:spLocks noChangeArrowheads="1"/>
          </p:cNvSpPr>
          <p:nvPr/>
        </p:nvSpPr>
        <p:spPr bwMode="auto">
          <a:xfrm>
            <a:off x="838200" y="3625360"/>
            <a:ext cx="7086600" cy="838200"/>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
        <p:nvSpPr>
          <p:cNvPr id="14" name="TextBox 13">
            <a:extLst>
              <a:ext uri="{FF2B5EF4-FFF2-40B4-BE49-F238E27FC236}">
                <a16:creationId xmlns:a16="http://schemas.microsoft.com/office/drawing/2014/main" id="{7184B20B-38D5-48E8-9E5C-C5C3354FAFD3}"/>
              </a:ext>
            </a:extLst>
          </p:cNvPr>
          <p:cNvSpPr txBox="1"/>
          <p:nvPr/>
        </p:nvSpPr>
        <p:spPr>
          <a:xfrm>
            <a:off x="0" y="0"/>
            <a:ext cx="9144000" cy="1371600"/>
          </a:xfrm>
          <a:prstGeom prst="rect">
            <a:avLst/>
          </a:prstGeom>
          <a:noFill/>
        </p:spPr>
        <p:txBody>
          <a:bodyPr wrap="square" rtlCol="0" anchor="ctr">
            <a:noAutofit/>
          </a:bodyPr>
          <a:lstStyle/>
          <a:p>
            <a:pPr algn="ctr"/>
            <a:r>
              <a:rPr lang="en-US" sz="3600" dirty="0">
                <a:solidFill>
                  <a:srgbClr val="FF0000"/>
                </a:solidFill>
                <a:latin typeface="Arial Black" charset="0"/>
              </a:rPr>
              <a:t>Review Exercises</a:t>
            </a:r>
            <a:endParaRPr lang="en-US" sz="3600" dirty="0">
              <a:solidFill>
                <a:srgbClr val="FF0000"/>
              </a:solidFill>
            </a:endParaRPr>
          </a:p>
        </p:txBody>
      </p:sp>
    </p:spTree>
    <p:extLst>
      <p:ext uri="{BB962C8B-B14F-4D97-AF65-F5344CB8AC3E}">
        <p14:creationId xmlns:p14="http://schemas.microsoft.com/office/powerpoint/2010/main" val="27685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80160"/>
            <a:ext cx="8686800" cy="5029200"/>
          </a:xfrm>
          <a:prstGeom prst="rect">
            <a:avLst/>
          </a:prstGeom>
        </p:spPr>
        <p:txBody>
          <a:bodyPr wrap="square">
            <a:noAutofit/>
          </a:bodyPr>
          <a:lstStyle/>
          <a:p>
            <a:r>
              <a:rPr lang="en-US" sz="2000" b="1" dirty="0">
                <a:solidFill>
                  <a:srgbClr val="0000FF"/>
                </a:solidFill>
              </a:rPr>
              <a:t>How does the effect of alcohol consumed while boating compare to the effect on land?</a:t>
            </a:r>
          </a:p>
          <a:p>
            <a:pPr lvl="1"/>
            <a:endParaRPr lang="en-US" sz="2400" b="1" dirty="0">
              <a:solidFill>
                <a:srgbClr val="0000FF"/>
              </a:solidFill>
            </a:endParaRPr>
          </a:p>
          <a:p>
            <a:pPr marL="914400" lvl="1" indent="-457200">
              <a:buAutoNum type="alphaLcPeriod"/>
            </a:pPr>
            <a:r>
              <a:rPr lang="en-US" sz="2000" b="1" dirty="0">
                <a:solidFill>
                  <a:srgbClr val="0000FF"/>
                </a:solidFill>
              </a:rPr>
              <a:t>About the same effect whether on land or boating.</a:t>
            </a:r>
          </a:p>
          <a:p>
            <a:pPr lvl="1"/>
            <a:endParaRPr lang="en-US" sz="2000" b="1" dirty="0">
              <a:solidFill>
                <a:srgbClr val="0000FF"/>
              </a:solidFill>
            </a:endParaRPr>
          </a:p>
          <a:p>
            <a:pPr marL="914400" lvl="1" indent="-457200">
              <a:buAutoNum type="alphaLcPeriod" startAt="2"/>
            </a:pPr>
            <a:r>
              <a:rPr lang="en-US" sz="2000" b="1" dirty="0">
                <a:solidFill>
                  <a:srgbClr val="0000FF"/>
                </a:solidFill>
              </a:rPr>
              <a:t>Much greater effect while boating.</a:t>
            </a:r>
          </a:p>
          <a:p>
            <a:pPr marL="914400" lvl="1" indent="-457200">
              <a:buAutoNum type="alphaLcPeriod" startAt="2"/>
            </a:pPr>
            <a:endParaRPr lang="en-US" sz="2000" b="1" dirty="0">
              <a:solidFill>
                <a:srgbClr val="0000FF"/>
              </a:solidFill>
            </a:endParaRPr>
          </a:p>
          <a:p>
            <a:pPr marL="914400" lvl="1" indent="-457200">
              <a:buAutoNum type="alphaLcPeriod" startAt="2"/>
            </a:pPr>
            <a:r>
              <a:rPr lang="en-US" sz="2000" b="1" dirty="0">
                <a:solidFill>
                  <a:srgbClr val="0000FF"/>
                </a:solidFill>
              </a:rPr>
              <a:t>Much greater effect when on land.</a:t>
            </a:r>
          </a:p>
          <a:p>
            <a:pPr lvl="1"/>
            <a:endParaRPr lang="en-US" sz="2000" b="1" dirty="0">
              <a:solidFill>
                <a:srgbClr val="0000FF"/>
              </a:solidFill>
            </a:endParaRPr>
          </a:p>
          <a:p>
            <a:pPr lvl="1"/>
            <a:r>
              <a:rPr lang="en-US" sz="2000" b="1" dirty="0">
                <a:solidFill>
                  <a:srgbClr val="0000FF"/>
                </a:solidFill>
              </a:rPr>
              <a:t>d.	Slightly greater effect when on land</a:t>
            </a:r>
            <a:r>
              <a:rPr lang="en-US" sz="2400" b="1" dirty="0">
                <a:solidFill>
                  <a:srgbClr val="0000FF"/>
                </a:solidFill>
              </a:rPr>
              <a:t>.</a:t>
            </a:r>
          </a:p>
          <a:p>
            <a:endParaRPr lang="en-US" dirty="0"/>
          </a:p>
        </p:txBody>
      </p:sp>
      <p:sp>
        <p:nvSpPr>
          <p:cNvPr id="6" name="Rectangle 9"/>
          <p:cNvSpPr>
            <a:spLocks noChangeArrowheads="1"/>
          </p:cNvSpPr>
          <p:nvPr/>
        </p:nvSpPr>
        <p:spPr bwMode="auto">
          <a:xfrm>
            <a:off x="533400" y="2640624"/>
            <a:ext cx="7086600" cy="838200"/>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
        <p:nvSpPr>
          <p:cNvPr id="11" name="TextBox 10">
            <a:extLst>
              <a:ext uri="{FF2B5EF4-FFF2-40B4-BE49-F238E27FC236}">
                <a16:creationId xmlns:a16="http://schemas.microsoft.com/office/drawing/2014/main" id="{2AF06B14-6B2F-4F9F-9F50-B9BC3B1FE263}"/>
              </a:ext>
            </a:extLst>
          </p:cNvPr>
          <p:cNvSpPr txBox="1"/>
          <p:nvPr/>
        </p:nvSpPr>
        <p:spPr>
          <a:xfrm>
            <a:off x="0" y="0"/>
            <a:ext cx="9144000" cy="1371600"/>
          </a:xfrm>
          <a:prstGeom prst="rect">
            <a:avLst/>
          </a:prstGeom>
          <a:noFill/>
        </p:spPr>
        <p:txBody>
          <a:bodyPr wrap="square" rtlCol="0" anchor="ctr">
            <a:noAutofit/>
          </a:bodyPr>
          <a:lstStyle/>
          <a:p>
            <a:pPr algn="ctr"/>
            <a:r>
              <a:rPr lang="en-US" sz="3600" dirty="0">
                <a:solidFill>
                  <a:srgbClr val="FF0000"/>
                </a:solidFill>
                <a:latin typeface="Arial Black" charset="0"/>
              </a:rPr>
              <a:t>Review Exercises</a:t>
            </a:r>
            <a:endParaRPr lang="en-US" sz="3600" dirty="0">
              <a:solidFill>
                <a:srgbClr val="FF0000"/>
              </a:solidFill>
            </a:endParaRPr>
          </a:p>
        </p:txBody>
      </p:sp>
    </p:spTree>
    <p:extLst>
      <p:ext uri="{BB962C8B-B14F-4D97-AF65-F5344CB8AC3E}">
        <p14:creationId xmlns:p14="http://schemas.microsoft.com/office/powerpoint/2010/main" val="301688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80160"/>
            <a:ext cx="8686800" cy="5029200"/>
          </a:xfrm>
          <a:prstGeom prst="rect">
            <a:avLst/>
          </a:prstGeom>
        </p:spPr>
        <p:txBody>
          <a:bodyPr wrap="square">
            <a:noAutofit/>
          </a:bodyPr>
          <a:lstStyle/>
          <a:p>
            <a:r>
              <a:rPr lang="en-US" sz="2000" b="1" dirty="0">
                <a:solidFill>
                  <a:srgbClr val="0000FF"/>
                </a:solidFill>
              </a:rPr>
              <a:t>What is true about operating a boat while intoxicated?</a:t>
            </a:r>
          </a:p>
          <a:p>
            <a:pPr lvl="1"/>
            <a:endParaRPr lang="en-US" sz="2400" b="1" dirty="0">
              <a:solidFill>
                <a:srgbClr val="0000FF"/>
              </a:solidFill>
            </a:endParaRPr>
          </a:p>
          <a:p>
            <a:pPr marL="914400" lvl="1" indent="-457200">
              <a:buAutoNum type="alphaLcPeriod"/>
            </a:pPr>
            <a:r>
              <a:rPr lang="en-US" sz="2000" b="1" dirty="0">
                <a:solidFill>
                  <a:srgbClr val="0000FF"/>
                </a:solidFill>
              </a:rPr>
              <a:t>It is not considered to be a major danger.</a:t>
            </a:r>
          </a:p>
          <a:p>
            <a:pPr lvl="1"/>
            <a:endParaRPr lang="en-US" sz="2000" b="1" dirty="0">
              <a:solidFill>
                <a:srgbClr val="0000FF"/>
              </a:solidFill>
            </a:endParaRPr>
          </a:p>
          <a:p>
            <a:pPr marL="914400" lvl="1" indent="-457200">
              <a:buAutoNum type="alphaLcPeriod" startAt="2"/>
            </a:pPr>
            <a:r>
              <a:rPr lang="en-US" sz="2000" b="1" dirty="0">
                <a:solidFill>
                  <a:srgbClr val="0000FF"/>
                </a:solidFill>
              </a:rPr>
              <a:t>Operating under the influence usually does not carry any penalties.</a:t>
            </a:r>
          </a:p>
          <a:p>
            <a:pPr marL="914400" lvl="1" indent="-457200">
              <a:buAutoNum type="alphaLcPeriod" startAt="2"/>
            </a:pPr>
            <a:endParaRPr lang="en-US" sz="2000" b="1" dirty="0">
              <a:solidFill>
                <a:srgbClr val="0000FF"/>
              </a:solidFill>
            </a:endParaRPr>
          </a:p>
          <a:p>
            <a:pPr marL="914400" lvl="1" indent="-457200">
              <a:buAutoNum type="alphaLcPeriod" startAt="2"/>
            </a:pPr>
            <a:r>
              <a:rPr lang="en-US" sz="2000" b="1" dirty="0">
                <a:solidFill>
                  <a:srgbClr val="0000FF"/>
                </a:solidFill>
              </a:rPr>
              <a:t>An operator with a blood alcohol concentration of 0.08% or higher is considered intoxicated.</a:t>
            </a:r>
          </a:p>
          <a:p>
            <a:pPr lvl="1"/>
            <a:endParaRPr lang="en-US" sz="2000" b="1" dirty="0">
              <a:solidFill>
                <a:srgbClr val="0000FF"/>
              </a:solidFill>
            </a:endParaRPr>
          </a:p>
          <a:p>
            <a:pPr marL="914400" lvl="1" indent="-457200"/>
            <a:r>
              <a:rPr lang="en-US" sz="2000" b="1" dirty="0">
                <a:solidFill>
                  <a:srgbClr val="0000FF"/>
                </a:solidFill>
              </a:rPr>
              <a:t>d.	A person paddling a canoe is more likely to be affected than a person operating a power boat</a:t>
            </a:r>
            <a:r>
              <a:rPr lang="en-US" sz="2400" b="1" dirty="0">
                <a:solidFill>
                  <a:srgbClr val="0000FF"/>
                </a:solidFill>
              </a:rPr>
              <a:t>.</a:t>
            </a:r>
          </a:p>
          <a:p>
            <a:endParaRPr lang="en-US" dirty="0"/>
          </a:p>
        </p:txBody>
      </p:sp>
      <p:sp>
        <p:nvSpPr>
          <p:cNvPr id="6" name="Rectangle 9"/>
          <p:cNvSpPr>
            <a:spLocks noChangeArrowheads="1"/>
          </p:cNvSpPr>
          <p:nvPr/>
        </p:nvSpPr>
        <p:spPr bwMode="auto">
          <a:xfrm>
            <a:off x="685800" y="3311768"/>
            <a:ext cx="8305800" cy="990600"/>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
        <p:nvSpPr>
          <p:cNvPr id="11" name="TextBox 10">
            <a:extLst>
              <a:ext uri="{FF2B5EF4-FFF2-40B4-BE49-F238E27FC236}">
                <a16:creationId xmlns:a16="http://schemas.microsoft.com/office/drawing/2014/main" id="{7A0220E9-7D03-4EA7-BD63-C2CDC426F6AC}"/>
              </a:ext>
            </a:extLst>
          </p:cNvPr>
          <p:cNvSpPr txBox="1"/>
          <p:nvPr/>
        </p:nvSpPr>
        <p:spPr>
          <a:xfrm>
            <a:off x="0" y="0"/>
            <a:ext cx="9144000" cy="1371600"/>
          </a:xfrm>
          <a:prstGeom prst="rect">
            <a:avLst/>
          </a:prstGeom>
          <a:noFill/>
        </p:spPr>
        <p:txBody>
          <a:bodyPr wrap="square" rtlCol="0" anchor="ctr">
            <a:noAutofit/>
          </a:bodyPr>
          <a:lstStyle/>
          <a:p>
            <a:pPr algn="ctr"/>
            <a:r>
              <a:rPr lang="en-US" sz="3600" dirty="0">
                <a:solidFill>
                  <a:srgbClr val="FF0000"/>
                </a:solidFill>
                <a:latin typeface="Arial Black" charset="0"/>
              </a:rPr>
              <a:t>Review Exercises</a:t>
            </a:r>
            <a:endParaRPr lang="en-US" sz="3600" dirty="0">
              <a:solidFill>
                <a:srgbClr val="FF0000"/>
              </a:solidFill>
            </a:endParaRPr>
          </a:p>
        </p:txBody>
      </p:sp>
    </p:spTree>
    <p:extLst>
      <p:ext uri="{BB962C8B-B14F-4D97-AF65-F5344CB8AC3E}">
        <p14:creationId xmlns:p14="http://schemas.microsoft.com/office/powerpoint/2010/main" val="249302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80160"/>
            <a:ext cx="8686800" cy="5029200"/>
          </a:xfrm>
          <a:prstGeom prst="rect">
            <a:avLst/>
          </a:prstGeom>
        </p:spPr>
        <p:txBody>
          <a:bodyPr wrap="square">
            <a:noAutofit/>
          </a:bodyPr>
          <a:lstStyle/>
          <a:p>
            <a:r>
              <a:rPr lang="en-US" sz="2000" b="1" dirty="0">
                <a:solidFill>
                  <a:srgbClr val="0000FF"/>
                </a:solidFill>
              </a:rPr>
              <a:t>A recreational vessel is approaching a U.S. Naval vessel. At what distance from the U.S. Naval vessel must the recreational vessel slow to minimum speed?</a:t>
            </a:r>
          </a:p>
          <a:p>
            <a:pPr lvl="1"/>
            <a:endParaRPr lang="en-US" sz="2400" b="1" dirty="0">
              <a:solidFill>
                <a:srgbClr val="0000FF"/>
              </a:solidFill>
            </a:endParaRPr>
          </a:p>
          <a:p>
            <a:pPr marL="914400" lvl="1" indent="-457200">
              <a:buAutoNum type="alphaLcPeriod"/>
            </a:pPr>
            <a:r>
              <a:rPr lang="en-US" sz="2000" b="1" dirty="0">
                <a:solidFill>
                  <a:srgbClr val="0000FF"/>
                </a:solidFill>
              </a:rPr>
              <a:t>200 yards.</a:t>
            </a:r>
          </a:p>
          <a:p>
            <a:pPr lvl="1"/>
            <a:endParaRPr lang="en-US" sz="2000" b="1" dirty="0">
              <a:solidFill>
                <a:srgbClr val="0000FF"/>
              </a:solidFill>
            </a:endParaRPr>
          </a:p>
          <a:p>
            <a:pPr marL="914400" lvl="1" indent="-457200">
              <a:buAutoNum type="alphaLcPeriod" startAt="2"/>
            </a:pPr>
            <a:r>
              <a:rPr lang="en-US" sz="2000" b="1" dirty="0">
                <a:solidFill>
                  <a:srgbClr val="0000FF"/>
                </a:solidFill>
              </a:rPr>
              <a:t>300 yards.</a:t>
            </a:r>
          </a:p>
          <a:p>
            <a:pPr marL="914400" lvl="1" indent="-457200">
              <a:buAutoNum type="alphaLcPeriod" startAt="2"/>
            </a:pPr>
            <a:endParaRPr lang="en-US" sz="2000" b="1" dirty="0">
              <a:solidFill>
                <a:srgbClr val="0000FF"/>
              </a:solidFill>
            </a:endParaRPr>
          </a:p>
          <a:p>
            <a:pPr marL="914400" lvl="1" indent="-457200">
              <a:buAutoNum type="alphaLcPeriod" startAt="2"/>
            </a:pPr>
            <a:r>
              <a:rPr lang="en-US" sz="2000" b="1" dirty="0">
                <a:solidFill>
                  <a:srgbClr val="0000FF"/>
                </a:solidFill>
              </a:rPr>
              <a:t>400 yards.</a:t>
            </a:r>
          </a:p>
          <a:p>
            <a:pPr lvl="1"/>
            <a:endParaRPr lang="en-US" sz="2000" b="1" dirty="0">
              <a:solidFill>
                <a:srgbClr val="0000FF"/>
              </a:solidFill>
            </a:endParaRPr>
          </a:p>
          <a:p>
            <a:pPr lvl="1"/>
            <a:r>
              <a:rPr lang="en-US" sz="2000" b="1" dirty="0">
                <a:solidFill>
                  <a:srgbClr val="0000FF"/>
                </a:solidFill>
              </a:rPr>
              <a:t>d.	500 yards</a:t>
            </a:r>
            <a:r>
              <a:rPr lang="en-US" sz="2400" b="1" dirty="0">
                <a:solidFill>
                  <a:srgbClr val="0000FF"/>
                </a:solidFill>
              </a:rPr>
              <a:t>.</a:t>
            </a:r>
          </a:p>
          <a:p>
            <a:endParaRPr lang="en-US" dirty="0"/>
          </a:p>
        </p:txBody>
      </p:sp>
      <p:sp>
        <p:nvSpPr>
          <p:cNvPr id="6" name="Rectangle 9"/>
          <p:cNvSpPr>
            <a:spLocks noChangeArrowheads="1"/>
          </p:cNvSpPr>
          <p:nvPr/>
        </p:nvSpPr>
        <p:spPr bwMode="auto">
          <a:xfrm>
            <a:off x="762000" y="4234960"/>
            <a:ext cx="7086600" cy="838200"/>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
        <p:nvSpPr>
          <p:cNvPr id="11" name="TextBox 10">
            <a:extLst>
              <a:ext uri="{FF2B5EF4-FFF2-40B4-BE49-F238E27FC236}">
                <a16:creationId xmlns:a16="http://schemas.microsoft.com/office/drawing/2014/main" id="{0EAF4294-BAE3-4B6E-87E3-ED4C5006D16A}"/>
              </a:ext>
            </a:extLst>
          </p:cNvPr>
          <p:cNvSpPr txBox="1"/>
          <p:nvPr/>
        </p:nvSpPr>
        <p:spPr>
          <a:xfrm>
            <a:off x="0" y="0"/>
            <a:ext cx="9144000" cy="1371600"/>
          </a:xfrm>
          <a:prstGeom prst="rect">
            <a:avLst/>
          </a:prstGeom>
          <a:noFill/>
        </p:spPr>
        <p:txBody>
          <a:bodyPr wrap="square" rtlCol="0" anchor="ctr">
            <a:noAutofit/>
          </a:bodyPr>
          <a:lstStyle/>
          <a:p>
            <a:pPr algn="ctr"/>
            <a:r>
              <a:rPr lang="en-US" sz="3600" dirty="0">
                <a:solidFill>
                  <a:srgbClr val="FF0000"/>
                </a:solidFill>
                <a:latin typeface="Arial Black" charset="0"/>
              </a:rPr>
              <a:t>Review Exercises</a:t>
            </a:r>
            <a:endParaRPr lang="en-US" sz="3600" dirty="0">
              <a:solidFill>
                <a:srgbClr val="FF0000"/>
              </a:solidFill>
            </a:endParaRPr>
          </a:p>
        </p:txBody>
      </p:sp>
    </p:spTree>
    <p:extLst>
      <p:ext uri="{BB962C8B-B14F-4D97-AF65-F5344CB8AC3E}">
        <p14:creationId xmlns:p14="http://schemas.microsoft.com/office/powerpoint/2010/main" val="382980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80160"/>
            <a:ext cx="8686800" cy="5029200"/>
          </a:xfrm>
          <a:prstGeom prst="rect">
            <a:avLst/>
          </a:prstGeom>
        </p:spPr>
        <p:txBody>
          <a:bodyPr wrap="square">
            <a:noAutofit/>
          </a:bodyPr>
          <a:lstStyle/>
          <a:p>
            <a:r>
              <a:rPr lang="en-US" sz="2000" b="1" dirty="0">
                <a:solidFill>
                  <a:srgbClr val="0000FF"/>
                </a:solidFill>
              </a:rPr>
              <a:t>When must navigation lights be displayed?</a:t>
            </a:r>
          </a:p>
          <a:p>
            <a:pPr lvl="1"/>
            <a:endParaRPr lang="en-US" sz="2400" b="1" dirty="0">
              <a:solidFill>
                <a:srgbClr val="0000FF"/>
              </a:solidFill>
            </a:endParaRPr>
          </a:p>
          <a:p>
            <a:pPr marL="914400" lvl="1" indent="-457200">
              <a:buAutoNum type="alphaLcPeriod"/>
            </a:pPr>
            <a:r>
              <a:rPr lang="en-US" sz="2000" b="1" dirty="0">
                <a:solidFill>
                  <a:srgbClr val="0000FF"/>
                </a:solidFill>
              </a:rPr>
              <a:t>A night when there is risk of collision.</a:t>
            </a:r>
          </a:p>
          <a:p>
            <a:pPr lvl="1"/>
            <a:endParaRPr lang="en-US" sz="2000" b="1" dirty="0">
              <a:solidFill>
                <a:srgbClr val="0000FF"/>
              </a:solidFill>
            </a:endParaRPr>
          </a:p>
          <a:p>
            <a:pPr marL="914400" lvl="1" indent="-457200">
              <a:buAutoNum type="alphaLcPeriod" startAt="2"/>
            </a:pPr>
            <a:r>
              <a:rPr lang="en-US" sz="2000" b="1" dirty="0">
                <a:solidFill>
                  <a:srgbClr val="0000FF"/>
                </a:solidFill>
              </a:rPr>
              <a:t>Only when adrift at night.</a:t>
            </a:r>
          </a:p>
          <a:p>
            <a:pPr marL="914400" lvl="1" indent="-457200">
              <a:buAutoNum type="alphaLcPeriod" startAt="2"/>
            </a:pPr>
            <a:endParaRPr lang="en-US" sz="2000" b="1" dirty="0">
              <a:solidFill>
                <a:srgbClr val="0000FF"/>
              </a:solidFill>
            </a:endParaRPr>
          </a:p>
          <a:p>
            <a:pPr marL="914400" lvl="1" indent="-457200">
              <a:buAutoNum type="alphaLcPeriod" startAt="2"/>
            </a:pPr>
            <a:r>
              <a:rPr lang="en-US" sz="2000" b="1" dirty="0">
                <a:solidFill>
                  <a:srgbClr val="0000FF"/>
                </a:solidFill>
              </a:rPr>
              <a:t>From sunset to sunrise and when visibility is restricted.</a:t>
            </a:r>
          </a:p>
          <a:p>
            <a:pPr lvl="1"/>
            <a:endParaRPr lang="en-US" sz="2000" b="1" dirty="0">
              <a:solidFill>
                <a:srgbClr val="0000FF"/>
              </a:solidFill>
            </a:endParaRPr>
          </a:p>
          <a:p>
            <a:pPr lvl="1"/>
            <a:r>
              <a:rPr lang="en-US" sz="2000" b="1" dirty="0">
                <a:solidFill>
                  <a:srgbClr val="0000FF"/>
                </a:solidFill>
              </a:rPr>
              <a:t>d.	Only when you are anchored or in fog</a:t>
            </a:r>
            <a:r>
              <a:rPr lang="en-US" sz="2400" b="1" dirty="0">
                <a:solidFill>
                  <a:srgbClr val="0000FF"/>
                </a:solidFill>
              </a:rPr>
              <a:t>.</a:t>
            </a:r>
          </a:p>
          <a:p>
            <a:endParaRPr lang="en-US" dirty="0"/>
          </a:p>
        </p:txBody>
      </p:sp>
      <p:sp>
        <p:nvSpPr>
          <p:cNvPr id="6" name="Rectangle 9"/>
          <p:cNvSpPr>
            <a:spLocks noChangeArrowheads="1"/>
          </p:cNvSpPr>
          <p:nvPr/>
        </p:nvSpPr>
        <p:spPr bwMode="auto">
          <a:xfrm>
            <a:off x="609600" y="2986456"/>
            <a:ext cx="7924800" cy="838200"/>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
        <p:nvSpPr>
          <p:cNvPr id="11" name="TextBox 10">
            <a:extLst>
              <a:ext uri="{FF2B5EF4-FFF2-40B4-BE49-F238E27FC236}">
                <a16:creationId xmlns:a16="http://schemas.microsoft.com/office/drawing/2014/main" id="{E30A68F0-2ADB-423E-BCB9-A88FCDC28640}"/>
              </a:ext>
            </a:extLst>
          </p:cNvPr>
          <p:cNvSpPr txBox="1"/>
          <p:nvPr/>
        </p:nvSpPr>
        <p:spPr>
          <a:xfrm>
            <a:off x="0" y="0"/>
            <a:ext cx="9144000" cy="1371600"/>
          </a:xfrm>
          <a:prstGeom prst="rect">
            <a:avLst/>
          </a:prstGeom>
          <a:noFill/>
        </p:spPr>
        <p:txBody>
          <a:bodyPr wrap="square" rtlCol="0" anchor="ctr">
            <a:noAutofit/>
          </a:bodyPr>
          <a:lstStyle/>
          <a:p>
            <a:pPr algn="ctr"/>
            <a:r>
              <a:rPr lang="en-US" sz="3600" dirty="0">
                <a:solidFill>
                  <a:srgbClr val="FF0000"/>
                </a:solidFill>
                <a:latin typeface="Arial Black" charset="0"/>
              </a:rPr>
              <a:t>Review Exercises</a:t>
            </a:r>
            <a:endParaRPr lang="en-US" sz="3600" dirty="0">
              <a:solidFill>
                <a:srgbClr val="FF0000"/>
              </a:solidFill>
            </a:endParaRPr>
          </a:p>
        </p:txBody>
      </p:sp>
    </p:spTree>
    <p:extLst>
      <p:ext uri="{BB962C8B-B14F-4D97-AF65-F5344CB8AC3E}">
        <p14:creationId xmlns:p14="http://schemas.microsoft.com/office/powerpoint/2010/main" val="191963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80160"/>
            <a:ext cx="8686800" cy="5029200"/>
          </a:xfrm>
          <a:prstGeom prst="rect">
            <a:avLst/>
          </a:prstGeom>
        </p:spPr>
        <p:txBody>
          <a:bodyPr wrap="square">
            <a:noAutofit/>
          </a:bodyPr>
          <a:lstStyle/>
          <a:p>
            <a:r>
              <a:rPr lang="en-US" sz="2000" b="1" dirty="0">
                <a:solidFill>
                  <a:srgbClr val="0000FF"/>
                </a:solidFill>
              </a:rPr>
              <a:t>Visibility is restricted due to fog.  What should the vessel operator do to avoid risk of collision?</a:t>
            </a:r>
          </a:p>
          <a:p>
            <a:pPr lvl="1"/>
            <a:endParaRPr lang="en-US" sz="2400" b="1" dirty="0">
              <a:solidFill>
                <a:srgbClr val="0000FF"/>
              </a:solidFill>
            </a:endParaRPr>
          </a:p>
          <a:p>
            <a:pPr marL="914400" lvl="1" indent="-457200">
              <a:buAutoNum type="alphaLcPeriod"/>
            </a:pPr>
            <a:r>
              <a:rPr lang="en-US" sz="2000" b="1" dirty="0">
                <a:solidFill>
                  <a:srgbClr val="0000FF"/>
                </a:solidFill>
              </a:rPr>
              <a:t>Speed up as much as possible to go around other vessels.</a:t>
            </a:r>
          </a:p>
          <a:p>
            <a:pPr lvl="1"/>
            <a:endParaRPr lang="en-US" sz="2000" b="1" dirty="0">
              <a:solidFill>
                <a:srgbClr val="0000FF"/>
              </a:solidFill>
            </a:endParaRPr>
          </a:p>
          <a:p>
            <a:pPr marL="914400" lvl="1" indent="-457200">
              <a:buAutoNum type="alphaLcPeriod" startAt="2"/>
            </a:pPr>
            <a:r>
              <a:rPr lang="en-US" sz="2000" b="1" dirty="0">
                <a:solidFill>
                  <a:srgbClr val="0000FF"/>
                </a:solidFill>
              </a:rPr>
              <a:t>Reduce speed to the minimum needed to stay on course.</a:t>
            </a:r>
          </a:p>
          <a:p>
            <a:pPr marL="914400" lvl="1" indent="-457200">
              <a:buAutoNum type="alphaLcPeriod" startAt="2"/>
            </a:pPr>
            <a:endParaRPr lang="en-US" sz="2000" b="1" dirty="0">
              <a:solidFill>
                <a:srgbClr val="0000FF"/>
              </a:solidFill>
            </a:endParaRPr>
          </a:p>
          <a:p>
            <a:pPr marL="914400" lvl="1" indent="-457200">
              <a:buAutoNum type="alphaLcPeriod" startAt="2"/>
            </a:pPr>
            <a:r>
              <a:rPr lang="en-US" sz="2000" b="1" dirty="0">
                <a:solidFill>
                  <a:srgbClr val="0000FF"/>
                </a:solidFill>
              </a:rPr>
              <a:t>Sound two long blasts with a sound-producing device.</a:t>
            </a:r>
          </a:p>
          <a:p>
            <a:pPr lvl="1"/>
            <a:endParaRPr lang="en-US" sz="2000" b="1" dirty="0">
              <a:solidFill>
                <a:srgbClr val="0000FF"/>
              </a:solidFill>
            </a:endParaRPr>
          </a:p>
          <a:p>
            <a:pPr lvl="1"/>
            <a:r>
              <a:rPr lang="en-US" sz="2000" b="1" dirty="0">
                <a:solidFill>
                  <a:srgbClr val="0000FF"/>
                </a:solidFill>
              </a:rPr>
              <a:t>d.	Maintain the same speed until the other vessel is visible</a:t>
            </a:r>
            <a:r>
              <a:rPr lang="en-US" sz="2400" b="1" dirty="0">
                <a:solidFill>
                  <a:srgbClr val="0000FF"/>
                </a:solidFill>
              </a:rPr>
              <a:t>.</a:t>
            </a:r>
          </a:p>
          <a:p>
            <a:endParaRPr lang="en-US" dirty="0"/>
          </a:p>
        </p:txBody>
      </p:sp>
      <p:sp>
        <p:nvSpPr>
          <p:cNvPr id="6" name="Rectangle 9"/>
          <p:cNvSpPr>
            <a:spLocks noChangeArrowheads="1"/>
          </p:cNvSpPr>
          <p:nvPr/>
        </p:nvSpPr>
        <p:spPr bwMode="auto">
          <a:xfrm>
            <a:off x="609600" y="2649416"/>
            <a:ext cx="8001000" cy="838200"/>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
        <p:nvSpPr>
          <p:cNvPr id="11" name="TextBox 10">
            <a:extLst>
              <a:ext uri="{FF2B5EF4-FFF2-40B4-BE49-F238E27FC236}">
                <a16:creationId xmlns:a16="http://schemas.microsoft.com/office/drawing/2014/main" id="{B707FE70-D428-4867-A9B3-775AECB5C9F0}"/>
              </a:ext>
            </a:extLst>
          </p:cNvPr>
          <p:cNvSpPr txBox="1"/>
          <p:nvPr/>
        </p:nvSpPr>
        <p:spPr>
          <a:xfrm>
            <a:off x="0" y="0"/>
            <a:ext cx="9144000" cy="1371600"/>
          </a:xfrm>
          <a:prstGeom prst="rect">
            <a:avLst/>
          </a:prstGeom>
          <a:noFill/>
        </p:spPr>
        <p:txBody>
          <a:bodyPr wrap="square" rtlCol="0" anchor="ctr">
            <a:noAutofit/>
          </a:bodyPr>
          <a:lstStyle/>
          <a:p>
            <a:pPr algn="ctr"/>
            <a:r>
              <a:rPr lang="en-US" sz="3600" dirty="0">
                <a:solidFill>
                  <a:srgbClr val="FF0000"/>
                </a:solidFill>
                <a:latin typeface="Arial Black" charset="0"/>
              </a:rPr>
              <a:t>Review Exercises</a:t>
            </a:r>
            <a:endParaRPr lang="en-US" sz="3600" dirty="0">
              <a:solidFill>
                <a:srgbClr val="FF0000"/>
              </a:solidFill>
            </a:endParaRPr>
          </a:p>
        </p:txBody>
      </p:sp>
    </p:spTree>
    <p:extLst>
      <p:ext uri="{BB962C8B-B14F-4D97-AF65-F5344CB8AC3E}">
        <p14:creationId xmlns:p14="http://schemas.microsoft.com/office/powerpoint/2010/main" val="45402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80160"/>
            <a:ext cx="8686800" cy="5029200"/>
          </a:xfrm>
          <a:prstGeom prst="rect">
            <a:avLst/>
          </a:prstGeom>
        </p:spPr>
        <p:txBody>
          <a:bodyPr wrap="square">
            <a:noAutofit/>
          </a:bodyPr>
          <a:lstStyle/>
          <a:p>
            <a:r>
              <a:rPr lang="en-US" sz="2000" b="1" dirty="0">
                <a:solidFill>
                  <a:srgbClr val="0000FF"/>
                </a:solidFill>
              </a:rPr>
              <a:t>What is the best way to minimize the risk of drowning while boating?</a:t>
            </a:r>
          </a:p>
          <a:p>
            <a:pPr lvl="1"/>
            <a:endParaRPr lang="en-US" sz="2400" b="1" dirty="0">
              <a:solidFill>
                <a:srgbClr val="0000FF"/>
              </a:solidFill>
            </a:endParaRPr>
          </a:p>
          <a:p>
            <a:pPr marL="914400" lvl="1" indent="-457200">
              <a:buAutoNum type="alphaLcPeriod"/>
            </a:pPr>
            <a:r>
              <a:rPr lang="en-US" sz="2000" b="1" dirty="0">
                <a:solidFill>
                  <a:srgbClr val="0000FF"/>
                </a:solidFill>
              </a:rPr>
              <a:t>Have everyone wear an appropriate PFD at all times.</a:t>
            </a:r>
          </a:p>
          <a:p>
            <a:pPr lvl="1"/>
            <a:endParaRPr lang="en-US" sz="2000" b="1" dirty="0">
              <a:solidFill>
                <a:srgbClr val="0000FF"/>
              </a:solidFill>
            </a:endParaRPr>
          </a:p>
          <a:p>
            <a:pPr marL="914400" lvl="1" indent="-457200">
              <a:buAutoNum type="alphaLcPeriod" startAt="2"/>
            </a:pPr>
            <a:r>
              <a:rPr lang="en-US" sz="2000" b="1" dirty="0">
                <a:solidFill>
                  <a:srgbClr val="0000FF"/>
                </a:solidFill>
              </a:rPr>
              <a:t>Put on your PFD after you are in the water.</a:t>
            </a:r>
          </a:p>
          <a:p>
            <a:pPr marL="914400" lvl="1" indent="-457200">
              <a:buAutoNum type="alphaLcPeriod" startAt="2"/>
            </a:pPr>
            <a:endParaRPr lang="en-US" sz="2000" b="1" dirty="0">
              <a:solidFill>
                <a:srgbClr val="0000FF"/>
              </a:solidFill>
            </a:endParaRPr>
          </a:p>
          <a:p>
            <a:pPr marL="914400" lvl="1" indent="-457200">
              <a:buAutoNum type="alphaLcPeriod" startAt="2"/>
            </a:pPr>
            <a:r>
              <a:rPr lang="en-US" sz="2000" b="1" dirty="0">
                <a:solidFill>
                  <a:srgbClr val="0000FF"/>
                </a:solidFill>
              </a:rPr>
              <a:t>Allow on board only those persons who can pass a swim test.</a:t>
            </a:r>
          </a:p>
          <a:p>
            <a:pPr lvl="1"/>
            <a:endParaRPr lang="en-US" sz="2000" b="1" dirty="0">
              <a:solidFill>
                <a:srgbClr val="0000FF"/>
              </a:solidFill>
            </a:endParaRPr>
          </a:p>
          <a:p>
            <a:pPr lvl="1"/>
            <a:r>
              <a:rPr lang="en-US" sz="2000" b="1" dirty="0">
                <a:solidFill>
                  <a:srgbClr val="0000FF"/>
                </a:solidFill>
              </a:rPr>
              <a:t>d.	Make sure you have a lifeguard on board</a:t>
            </a:r>
            <a:r>
              <a:rPr lang="en-US" sz="2400" b="1" dirty="0">
                <a:solidFill>
                  <a:srgbClr val="0000FF"/>
                </a:solidFill>
              </a:rPr>
              <a:t>.</a:t>
            </a:r>
          </a:p>
          <a:p>
            <a:endParaRPr lang="en-US" dirty="0"/>
          </a:p>
        </p:txBody>
      </p:sp>
      <p:sp>
        <p:nvSpPr>
          <p:cNvPr id="6" name="Rectangle 9"/>
          <p:cNvSpPr>
            <a:spLocks noChangeArrowheads="1"/>
          </p:cNvSpPr>
          <p:nvPr/>
        </p:nvSpPr>
        <p:spPr bwMode="auto">
          <a:xfrm>
            <a:off x="762000" y="1735016"/>
            <a:ext cx="7467600" cy="838200"/>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
        <p:nvSpPr>
          <p:cNvPr id="12" name="TextBox 11">
            <a:extLst>
              <a:ext uri="{FF2B5EF4-FFF2-40B4-BE49-F238E27FC236}">
                <a16:creationId xmlns:a16="http://schemas.microsoft.com/office/drawing/2014/main" id="{3602FA4A-FCE5-4264-BF63-F624083EC292}"/>
              </a:ext>
            </a:extLst>
          </p:cNvPr>
          <p:cNvSpPr txBox="1"/>
          <p:nvPr/>
        </p:nvSpPr>
        <p:spPr>
          <a:xfrm>
            <a:off x="0" y="0"/>
            <a:ext cx="9144000" cy="1371600"/>
          </a:xfrm>
          <a:prstGeom prst="rect">
            <a:avLst/>
          </a:prstGeom>
          <a:noFill/>
        </p:spPr>
        <p:txBody>
          <a:bodyPr wrap="square" rtlCol="0" anchor="ctr">
            <a:noAutofit/>
          </a:bodyPr>
          <a:lstStyle/>
          <a:p>
            <a:pPr algn="ctr"/>
            <a:r>
              <a:rPr lang="en-US" sz="3600" dirty="0">
                <a:solidFill>
                  <a:srgbClr val="FF0000"/>
                </a:solidFill>
                <a:latin typeface="Arial Black" charset="0"/>
              </a:rPr>
              <a:t>Review Exercises</a:t>
            </a:r>
            <a:endParaRPr lang="en-US" sz="3600" dirty="0">
              <a:solidFill>
                <a:srgbClr val="FF0000"/>
              </a:solidFill>
            </a:endParaRPr>
          </a:p>
        </p:txBody>
      </p:sp>
    </p:spTree>
    <p:extLst>
      <p:ext uri="{BB962C8B-B14F-4D97-AF65-F5344CB8AC3E}">
        <p14:creationId xmlns:p14="http://schemas.microsoft.com/office/powerpoint/2010/main" val="103481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3"/>
          <p:cNvSpPr>
            <a:spLocks noGrp="1"/>
          </p:cNvSpPr>
          <p:nvPr>
            <p:ph type="title"/>
          </p:nvPr>
        </p:nvSpPr>
        <p:spPr/>
        <p:txBody>
          <a:bodyPr/>
          <a:lstStyle/>
          <a:p>
            <a:r>
              <a:rPr lang="en-US" dirty="0"/>
              <a:t>Certificate of Number and Decal</a:t>
            </a:r>
          </a:p>
        </p:txBody>
      </p:sp>
      <p:sp>
        <p:nvSpPr>
          <p:cNvPr id="167939" name="Content Placeholder 5"/>
          <p:cNvSpPr>
            <a:spLocks noGrp="1"/>
          </p:cNvSpPr>
          <p:nvPr>
            <p:ph idx="1"/>
          </p:nvPr>
        </p:nvSpPr>
        <p:spPr/>
        <p:txBody>
          <a:bodyPr/>
          <a:lstStyle/>
          <a:p>
            <a:r>
              <a:rPr lang="en-US" dirty="0"/>
              <a:t>You must have a Certificate of Number and a validation decal(s) to operate your vessel legally.</a:t>
            </a:r>
          </a:p>
          <a:p>
            <a:r>
              <a:rPr lang="en-US" dirty="0"/>
              <a:t>Registration card must be carried on board whenever the vessel is being operated.</a:t>
            </a:r>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9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95400"/>
            <a:ext cx="9144000" cy="646331"/>
          </a:xfrm>
          <a:prstGeom prst="rect">
            <a:avLst/>
          </a:prstGeom>
        </p:spPr>
        <p:txBody>
          <a:bodyPr wrap="square">
            <a:spAutoFit/>
          </a:bodyPr>
          <a:lstStyle/>
          <a:p>
            <a:pPr algn="ctr"/>
            <a:endParaRPr lang="en-US" b="1" dirty="0"/>
          </a:p>
          <a:p>
            <a:pPr algn="ctr"/>
            <a:endParaRPr lang="en-US" b="1" dirty="0"/>
          </a:p>
        </p:txBody>
      </p:sp>
      <p:pic>
        <p:nvPicPr>
          <p:cNvPr id="8" name="Picture 16" descr="uscga-very-large gray"/>
          <p:cNvPicPr>
            <a:picLocks noGrp="1" noChangeAspect="1" noChangeArrowheads="1"/>
          </p:cNvPicPr>
          <p:nvPr>
            <p:ph sz="quarter" idx="4294967295"/>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pic>
        <p:nvPicPr>
          <p:cNvPr id="6" name="Picture 8" descr="pfd_type_iv_ring.jpg"/>
          <p:cNvPicPr>
            <a:picLocks noChangeAspect="1"/>
          </p:cNvPicPr>
          <p:nvPr/>
        </p:nvPicPr>
        <p:blipFill>
          <a:blip r:embed="rId4"/>
          <a:srcRect/>
          <a:stretch>
            <a:fillRect/>
          </a:stretch>
        </p:blipFill>
        <p:spPr bwMode="auto">
          <a:xfrm>
            <a:off x="1905000" y="1905000"/>
            <a:ext cx="4886238" cy="3505200"/>
          </a:xfrm>
          <a:prstGeom prst="rect">
            <a:avLst/>
          </a:prstGeom>
          <a:noFill/>
          <a:ln w="9525">
            <a:noFill/>
            <a:miter lim="800000"/>
            <a:headEnd/>
            <a:tailEnd/>
          </a:ln>
        </p:spPr>
      </p:pic>
      <p:sp>
        <p:nvSpPr>
          <p:cNvPr id="11" name="TextBox 10">
            <a:extLst>
              <a:ext uri="{FF2B5EF4-FFF2-40B4-BE49-F238E27FC236}">
                <a16:creationId xmlns:a16="http://schemas.microsoft.com/office/drawing/2014/main" id="{EDAB4E7E-9A1C-4478-92A9-D53701718843}"/>
              </a:ext>
            </a:extLst>
          </p:cNvPr>
          <p:cNvSpPr txBox="1"/>
          <p:nvPr/>
        </p:nvSpPr>
        <p:spPr>
          <a:xfrm>
            <a:off x="0" y="0"/>
            <a:ext cx="9144000" cy="1371600"/>
          </a:xfrm>
          <a:prstGeom prst="rect">
            <a:avLst/>
          </a:prstGeom>
          <a:noFill/>
        </p:spPr>
        <p:txBody>
          <a:bodyPr wrap="square" rtlCol="0" anchor="ctr">
            <a:noAutofit/>
          </a:bodyPr>
          <a:lstStyle/>
          <a:p>
            <a:pPr algn="ctr"/>
            <a:r>
              <a:rPr lang="en-US" sz="3600" dirty="0">
                <a:solidFill>
                  <a:srgbClr val="FF0000"/>
                </a:solidFill>
                <a:latin typeface="Arial Black" charset="0"/>
              </a:rPr>
              <a:t>End Chapter 4</a:t>
            </a:r>
            <a:endParaRPr lang="en-US" sz="3600" dirty="0">
              <a:solidFill>
                <a:srgbClr val="FF0000"/>
              </a:solidFill>
            </a:endParaRPr>
          </a:p>
        </p:txBody>
      </p:sp>
    </p:spTree>
    <p:extLst>
      <p:ext uri="{BB962C8B-B14F-4D97-AF65-F5344CB8AC3E}">
        <p14:creationId xmlns:p14="http://schemas.microsoft.com/office/powerpoint/2010/main" val="40676213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14&quot;&gt;&lt;object type=&quot;3&quot; unique_id=&quot;118846&quot;&gt;&lt;property id=&quot;20148&quot; value=&quot;5&quot;/&gt;&lt;property id=&quot;20300&quot; value=&quot;Slide 1&quot;/&gt;&lt;property id=&quot;20307&quot; value=&quot;257&quot;/&gt;&lt;/object&gt;&lt;object type=&quot;3&quot; unique_id=&quot;119517&quot;&gt;&lt;property id=&quot;20148&quot; value=&quot;5&quot;/&gt;&lt;property id=&quot;20300&quot; value=&quot;Slide 29 - &amp;quot;Chapter Two&amp;#x0D;&amp;#x0A;&amp;quot;&quot;/&gt;&lt;property id=&quot;20307&quot; value=&quot;295&quot;/&gt;&lt;/object&gt;&lt;object type=&quot;3&quot; unique_id=&quot;119518&quot;&gt;&lt;property id=&quot;20148&quot; value=&quot;5&quot;/&gt;&lt;property id=&quot;20300&quot; value=&quot;Slide 30 - &amp;quot;Key Topics&amp;quot;&quot;/&gt;&lt;property id=&quot;20307&quot; value=&quot;298&quot;/&gt;&lt;/object&gt;&lt;object type=&quot;3&quot; unique_id=&quot;119519&quot;&gt;&lt;property id=&quot;20148&quot; value=&quot;5&quot;/&gt;&lt;property id=&quot;20300&quot; value=&quot;Slide 31 - &amp;quot;Objectives&amp;quot;&quot;/&gt;&lt;property id=&quot;20307&quot; value=&quot;300&quot;/&gt;&lt;/object&gt;&lt;object type=&quot;3&quot; unique_id=&quot;119520&quot;&gt;&lt;property id=&quot;20148&quot; value=&quot;5&quot;/&gt;&lt;property id=&quot;20300&quot; value=&quot;Slide 32 - &amp;quot;Boat Capacity&amp;quot;&quot;/&gt;&lt;property id=&quot;20307&quot; value=&quot;302&quot;/&gt;&lt;/object&gt;&lt;object type=&quot;3&quot; unique_id=&quot;119522&quot;&gt;&lt;property id=&quot;20148&quot; value=&quot;5&quot;/&gt;&lt;property id=&quot;20300&quot; value=&quot;Slide 33 - &amp;quot;Boat Capacity&amp;quot;&quot;/&gt;&lt;property id=&quot;20307&quot; value=&quot;304&quot;/&gt;&lt;/object&gt;&lt;object type=&quot;3&quot; unique_id=&quot;120208&quot;&gt;&lt;property id=&quot;20148&quot; value=&quot;5&quot;/&gt;&lt;property id=&quot;20300&quot; value=&quot;Slide 34 - &amp;quot;Float Plan&amp;quot;&quot;/&gt;&lt;property id=&quot;20307&quot; value=&quot;306&quot;/&gt;&lt;/object&gt;&lt;object type=&quot;3&quot; unique_id=&quot;120209&quot;&gt;&lt;property id=&quot;20148&quot; value=&quot;5&quot;/&gt;&lt;property id=&quot;20300&quot; value=&quot;Slide 35 - &amp;quot;Float Plan&amp;quot;&quot;/&gt;&lt;property id=&quot;20307&quot; value=&quot;307&quot;/&gt;&lt;/object&gt;&lt;object type=&quot;3&quot; unique_id=&quot;120210&quot;&gt;&lt;property id=&quot;20148&quot; value=&quot;5&quot;/&gt;&lt;property id=&quot;20300&quot; value=&quot;Slide 37 - &amp;quot;Fueling Your Vessel … Safely&amp;quot;&quot;/&gt;&lt;property id=&quot;20307&quot; value=&quot;308&quot;/&gt;&lt;/object&gt;&lt;object type=&quot;3&quot; unique_id=&quot;120211&quot;&gt;&lt;property id=&quot;20148&quot; value=&quot;5&quot;/&gt;&lt;property id=&quot;20300&quot; value=&quot;Slide 38 - &amp;quot;Fueling Your Vessel&amp;quot;&quot;/&gt;&lt;property id=&quot;20307&quot; value=&quot;309&quot;/&gt;&lt;/object&gt;&lt;object type=&quot;3&quot; unique_id=&quot;120212&quot;&gt;&lt;property id=&quot;20148&quot; value=&quot;5&quot;/&gt;&lt;property id=&quot;20300&quot; value=&quot;Slide 39 - &amp;quot;Fueling Your Vessel&amp;quot;&quot;/&gt;&lt;property id=&quot;20307&quot; value=&quot;311&quot;/&gt;&lt;/object&gt;&lt;object type=&quot;3&quot; unique_id=&quot;120213&quot;&gt;&lt;property id=&quot;20148&quot; value=&quot;5&quot;/&gt;&lt;property id=&quot;20300&quot; value=&quot;Slide 40 - &amp;quot;Fueling Your Vessel&amp;quot;&quot;/&gt;&lt;property id=&quot;20307&quot; value=&quot;316&quot;/&gt;&lt;/object&gt;&lt;object type=&quot;3&quot; unique_id=&quot;120214&quot;&gt;&lt;property id=&quot;20148&quot; value=&quot;5&quot;/&gt;&lt;property id=&quot;20300&quot; value=&quot;Slide 41 - &amp;quot;Fueling Your Vessel&amp;quot;&quot;/&gt;&lt;property id=&quot;20307&quot; value=&quot;312&quot;/&gt;&lt;/object&gt;&lt;object type=&quot;3&quot; unique_id=&quot;120215&quot;&gt;&lt;property id=&quot;20148&quot; value=&quot;5&quot;/&gt;&lt;property id=&quot;20300&quot; value=&quot;Slide 42 - &amp;quot;Fueling Your Vessel&amp;quot;&quot;/&gt;&lt;property id=&quot;20307&quot; value=&quot;313&quot;/&gt;&lt;/object&gt;&lt;object type=&quot;3&quot; unique_id=&quot;120216&quot;&gt;&lt;property id=&quot;20148&quot; value=&quot;5&quot;/&gt;&lt;property id=&quot;20300&quot; value=&quot;Slide 43 - &amp;quot;PWC Fuel Selector Switch&amp;quot;&quot;/&gt;&lt;property id=&quot;20307&quot; value=&quot;315&quot;/&gt;&lt;/object&gt;&lt;object type=&quot;3&quot; unique_id=&quot;120217&quot;&gt;&lt;property id=&quot;20148&quot; value=&quot;5&quot;/&gt;&lt;property id=&quot;20300&quot; value=&quot;Slide 44 - &amp;quot;Trailering Your Vessel&amp;quot;&quot;/&gt;&lt;property id=&quot;20307&quot; value=&quot;318&quot;/&gt;&lt;/object&gt;&lt;object type=&quot;3&quot; unique_id=&quot;120218&quot;&gt;&lt;property id=&quot;20148&quot; value=&quot;5&quot;/&gt;&lt;property id=&quot;20300&quot; value=&quot;Slide 45 - &amp;quot;Trailering Your Vessel&amp;quot;&quot;/&gt;&lt;property id=&quot;20307&quot; value=&quot;320&quot;/&gt;&lt;/object&gt;&lt;object type=&quot;3&quot; unique_id=&quot;120220&quot;&gt;&lt;property id=&quot;20148&quot; value=&quot;5&quot;/&gt;&lt;property id=&quot;20300&quot; value=&quot;Slide 46 - &amp;quot;Trailering Your Vessel&amp;quot;&quot;/&gt;&lt;property id=&quot;20307&quot; value=&quot;322&quot;/&gt;&lt;/object&gt;&lt;object type=&quot;3&quot; unique_id=&quot;123545&quot;&gt;&lt;property id=&quot;20148&quot; value=&quot;5&quot;/&gt;&lt;property id=&quot;20300&quot; value=&quot;Slide 47 - &amp;quot;Trailering Your Vessel&amp;quot;&quot;/&gt;&lt;property id=&quot;20307&quot; value=&quot;323&quot;/&gt;&lt;/object&gt;&lt;object type=&quot;3&quot; unique_id=&quot;123546&quot;&gt;&lt;property id=&quot;20148&quot; value=&quot;5&quot;/&gt;&lt;property id=&quot;20300&quot; value=&quot;Slide 48 - &amp;quot;Trailering Your Vessel&amp;quot;&quot;/&gt;&lt;property id=&quot;20307&quot; value=&quot;324&quot;/&gt;&lt;/object&gt;&lt;object type=&quot;3&quot; unique_id=&quot;123547&quot;&gt;&lt;property id=&quot;20148&quot; value=&quot;5&quot;/&gt;&lt;property id=&quot;20300&quot; value=&quot;Slide 50 - &amp;quot;Trailering Your Vessel&amp;quot;&quot;/&gt;&lt;property id=&quot;20307&quot; value=&quot;326&quot;/&gt;&lt;/object&gt;&lt;object type=&quot;3&quot; unique_id=&quot;123548&quot;&gt;&lt;property id=&quot;20148&quot; value=&quot;5&quot;/&gt;&lt;property id=&quot;20300&quot; value=&quot;Slide 51 - &amp;quot;Trailering Your Vessel&amp;quot;&quot;/&gt;&lt;property id=&quot;20307&quot; value=&quot;328&quot;/&gt;&lt;/object&gt;&lt;object type=&quot;3&quot; unique_id=&quot;123549&quot;&gt;&lt;property id=&quot;20148&quot; value=&quot;5&quot;/&gt;&lt;property id=&quot;20300&quot; value=&quot;Slide 52 - &amp;quot;Trailering Your Vessel&amp;quot;&quot;/&gt;&lt;property id=&quot;20307&quot; value=&quot;329&quot;/&gt;&lt;/object&gt;&lt;object type=&quot;3&quot; unique_id=&quot;123550&quot;&gt;&lt;property id=&quot;20148&quot; value=&quot;5&quot;/&gt;&lt;property id=&quot;20300&quot; value=&quot;Slide 53 - &amp;quot;Trailering Your Vessel&amp;quot;&quot;/&gt;&lt;property id=&quot;20307&quot; value=&quot;331&quot;/&gt;&lt;/object&gt;&lt;object type=&quot;3&quot; unique_id=&quot;123551&quot;&gt;&lt;property id=&quot;20148&quot; value=&quot;5&quot;/&gt;&lt;property id=&quot;20300&quot; value=&quot;Slide 54 - &amp;quot;Trailering Your Vessel&amp;quot;&quot;/&gt;&lt;property id=&quot;20307&quot; value=&quot;332&quot;/&gt;&lt;/object&gt;&lt;object type=&quot;3&quot; unique_id=&quot;123552&quot;&gt;&lt;property id=&quot;20148&quot; value=&quot;5&quot;/&gt;&lt;property id=&quot;20300&quot; value=&quot;Slide 55 - &amp;quot;Trailering Your Vessel&amp;quot;&quot;/&gt;&lt;property id=&quot;20307&quot; value=&quot;333&quot;/&gt;&lt;/object&gt;&lt;object type=&quot;3&quot; unique_id=&quot;123553&quot;&gt;&lt;property id=&quot;20148&quot; value=&quot;5&quot;/&gt;&lt;property id=&quot;20300&quot; value=&quot;Slide 56 - &amp;quot;Trailering Your Vessel&amp;quot;&quot;/&gt;&lt;property id=&quot;20307&quot; value=&quot;335&quot;/&gt;&lt;/object&gt;&lt;object type=&quot;3&quot; unique_id=&quot;123554&quot;&gt;&lt;property id=&quot;20148&quot; value=&quot;5&quot;/&gt;&lt;property id=&quot;20300&quot; value=&quot;Slide 57 - &amp;quot;Trailering Your Vessel&amp;quot;&quot;/&gt;&lt;property id=&quot;20307&quot; value=&quot;336&quot;/&gt;&lt;/object&gt;&lt;object type=&quot;3&quot; unique_id=&quot;123555&quot;&gt;&lt;property id=&quot;20148&quot; value=&quot;5&quot;/&gt;&lt;property id=&quot;20300&quot; value=&quot;Slide 58 - &amp;quot;Vessel Maintenance&amp;quot;&quot;/&gt;&lt;property id=&quot;20307&quot; value=&quot;337&quot;/&gt;&lt;/object&gt;&lt;object type=&quot;3&quot; unique_id=&quot;123556&quot;&gt;&lt;property id=&quot;20148&quot; value=&quot;5&quot;/&gt;&lt;property id=&quot;20300&quot; value=&quot;Slide 60 - &amp;quot;Engine Maintenance&amp;quot;&quot;/&gt;&lt;property id=&quot;20307&quot; value=&quot;339&quot;/&gt;&lt;/object&gt;&lt;object type=&quot;3&quot; unique_id=&quot;123557&quot;&gt;&lt;property id=&quot;20148&quot; value=&quot;5&quot;/&gt;&lt;property id=&quot;20300&quot; value=&quot;Slide 61 - &amp;quot;Lines and Knots&amp;quot;&quot;/&gt;&lt;property id=&quot;20307&quot; value=&quot;340&quot;/&gt;&lt;/object&gt;&lt;object type=&quot;3&quot; unique_id=&quot;123558&quot;&gt;&lt;property id=&quot;20148&quot; value=&quot;5&quot;/&gt;&lt;property id=&quot;20300&quot; value=&quot;Slide 62 - &amp;quot;Preventing Theft&amp;quot;&quot;/&gt;&lt;property id=&quot;20307&quot; value=&quot;341&quot;/&gt;&lt;/object&gt;&lt;object type=&quot;3&quot; unique_id=&quot;123559&quot;&gt;&lt;property id=&quot;20148&quot; value=&quot;5&quot;/&gt;&lt;property id=&quot;20300&quot; value=&quot;Slide 64&quot;/&gt;&lt;property id=&quot;20307&quot; value=&quot;342&quot;/&gt;&lt;/object&gt;&lt;object type=&quot;3&quot; unique_id=&quot;123560&quot;&gt;&lt;property id=&quot;20148&quot; value=&quot;5&quot;/&gt;&lt;property id=&quot;20300&quot; value=&quot;Slide 65 - &amp;quot;Chapter Three &amp;#x0D;&amp;#x0A;&amp;quot;&quot;/&gt;&lt;property id=&quot;20307&quot; value=&quot;343&quot;/&gt;&lt;/object&gt;&lt;object type=&quot;3&quot; unique_id=&quot;123561&quot;&gt;&lt;property id=&quot;20148&quot; value=&quot;5&quot;/&gt;&lt;property id=&quot;20300&quot; value=&quot;Slide 66 - &amp;quot;Key Topics&amp;quot;&quot;/&gt;&lt;property id=&quot;20307&quot; value=&quot;344&quot;/&gt;&lt;/object&gt;&lt;object type=&quot;3&quot; unique_id=&quot;123562&quot;&gt;&lt;property id=&quot;20148&quot; value=&quot;5&quot;/&gt;&lt;property id=&quot;20300&quot; value=&quot;Slide 67 - &amp;quot;Key Topics&amp;quot;&quot;/&gt;&lt;property id=&quot;20307&quot; value=&quot;345&quot;/&gt;&lt;/object&gt;&lt;object type=&quot;3&quot; unique_id=&quot;123563&quot;&gt;&lt;property id=&quot;20148&quot; value=&quot;5&quot;/&gt;&lt;property id=&quot;20300&quot; value=&quot;Slide 68 - &amp;quot;Objectives&amp;quot;&quot;/&gt;&lt;property id=&quot;20307&quot; value=&quot;347&quot;/&gt;&lt;/object&gt;&lt;object type=&quot;3&quot; unique_id=&quot;123564&quot;&gt;&lt;property id=&quot;20148&quot; value=&quot;5&quot;/&gt;&lt;property id=&quot;20300&quot; value=&quot;Slide 69 - &amp;quot;Objectives&amp;quot;&quot;/&gt;&lt;property id=&quot;20307&quot; value=&quot;348&quot;/&gt;&lt;/object&gt;&lt;object type=&quot;3&quot; unique_id=&quot;123565&quot;&gt;&lt;property id=&quot;20148&quot; value=&quot;5&quot;/&gt;&lt;property id=&quot;20300&quot; value=&quot;Slide 70 - &amp;quot;Objectives&amp;quot;&quot;/&gt;&lt;property id=&quot;20307&quot; value=&quot;349&quot;/&gt;&lt;/object&gt;&lt;object type=&quot;3&quot; unique_id=&quot;123566&quot;&gt;&lt;property id=&quot;20148&quot; value=&quot;5&quot;/&gt;&lt;property id=&quot;20300&quot; value=&quot;Slide 71 - &amp;quot;Casting Off&amp;quot;&quot;/&gt;&lt;property id=&quot;20307&quot; value=&quot;351&quot;/&gt;&lt;/object&gt;&lt;object type=&quot;3&quot; unique_id=&quot;123567&quot;&gt;&lt;property id=&quot;20148&quot; value=&quot;5&quot;/&gt;&lt;property id=&quot;20300&quot; value=&quot;Slide 73 - &amp;quot;Casting Off&amp;quot;&quot;/&gt;&lt;property id=&quot;20307&quot; value=&quot;352&quot;/&gt;&lt;/object&gt;&lt;object type=&quot;3&quot; unique_id=&quot;123568&quot;&gt;&lt;property id=&quot;20148&quot; value=&quot;5&quot;/&gt;&lt;property id=&quot;20300&quot; value=&quot;Slide 74 - &amp;quot;Casting Off&amp;quot;&quot;/&gt;&lt;property id=&quot;20307&quot; value=&quot;353&quot;/&gt;&lt;/object&gt;&lt;object type=&quot;3&quot; unique_id=&quot;123569&quot;&gt;&lt;property id=&quot;20148&quot; value=&quot;5&quot;/&gt;&lt;property id=&quot;20300&quot; value=&quot;Slide 75 - &amp;quot;Docking&amp;quot;&quot;/&gt;&lt;property id=&quot;20307&quot; value=&quot;356&quot;/&gt;&lt;/object&gt;&lt;object type=&quot;3&quot; unique_id=&quot;123570&quot;&gt;&lt;property id=&quot;20148&quot; value=&quot;5&quot;/&gt;&lt;property id=&quot;20300&quot; value=&quot;Slide 76 - &amp;quot;Docking&amp;quot;&quot;/&gt;&lt;property id=&quot;20307&quot; value=&quot;354&quot;/&gt;&lt;/object&gt;&lt;object type=&quot;3&quot; unique_id=&quot;123571&quot;&gt;&lt;property id=&quot;20148&quot; value=&quot;5&quot;/&gt;&lt;property id=&quot;20300&quot; value=&quot;Slide 77 - &amp;quot;Docking&amp;quot;&quot;/&gt;&lt;property id=&quot;20307&quot; value=&quot;357&quot;/&gt;&lt;/object&gt;&lt;object type=&quot;3&quot; unique_id=&quot;123572&quot;&gt;&lt;property id=&quot;20148&quot; value=&quot;5&quot;/&gt;&lt;property id=&quot;20300&quot; value=&quot;Slide 78 - &amp;quot;Docking&amp;quot;&quot;/&gt;&lt;property id=&quot;20307&quot; value=&quot;358&quot;/&gt;&lt;/object&gt;&lt;object type=&quot;3&quot; unique_id=&quot;123573&quot;&gt;&lt;property id=&quot;20148&quot; value=&quot;5&quot;/&gt;&lt;property id=&quot;20300&quot; value=&quot;Slide 79 - &amp;quot;Navigation Rules&amp;quot;&quot;/&gt;&lt;property id=&quot;20307&quot; value=&quot;360&quot;/&gt;&lt;/object&gt;&lt;object type=&quot;3&quot; unique_id=&quot;123574&quot;&gt;&lt;property id=&quot;20148&quot; value=&quot;5&quot;/&gt;&lt;property id=&quot;20300&quot; value=&quot;Slide 80 - &amp;quot;Navigation Rules&amp;quot;&quot;/&gt;&lt;property id=&quot;20307&quot; value=&quot;362&quot;/&gt;&lt;/object&gt;&lt;object type=&quot;3&quot; unique_id=&quot;123575&quot;&gt;&lt;property id=&quot;20148&quot; value=&quot;5&quot;/&gt;&lt;property id=&quot;20300&quot; value=&quot;Slide 81 - &amp;quot;Navigation Rules&amp;quot;&quot;/&gt;&lt;property id=&quot;20307&quot; value=&quot;364&quot;/&gt;&lt;/object&gt;&lt;object type=&quot;3&quot; unique_id=&quot;123576&quot;&gt;&lt;property id=&quot;20148&quot; value=&quot;5&quot;/&gt;&lt;property id=&quot;20300&quot; value=&quot;Slide 82 - &amp;quot;Navigation Rules&amp;quot;&quot;/&gt;&lt;property id=&quot;20307&quot; value=&quot;366&quot;/&gt;&lt;/object&gt;&lt;object type=&quot;3&quot; unique_id=&quot;123577&quot;&gt;&lt;property id=&quot;20148&quot; value=&quot;5&quot;/&gt;&lt;property id=&quot;20300&quot; value=&quot;Slide 83 - &amp;quot;Navigation Rules&amp;quot;&quot;/&gt;&lt;property id=&quot;20307&quot; value=&quot;367&quot;/&gt;&lt;/object&gt;&lt;object type=&quot;3&quot; unique_id=&quot;123578&quot;&gt;&lt;property id=&quot;20148&quot; value=&quot;5&quot;/&gt;&lt;property id=&quot;20300&quot; value=&quot;Slide 84 - &amp;quot;Navigation Rules&amp;quot;&quot;/&gt;&lt;property id=&quot;20307&quot; value=&quot;368&quot;/&gt;&lt;/object&gt;&lt;object type=&quot;3&quot; unique_id=&quot;123579&quot;&gt;&lt;property id=&quot;20148&quot; value=&quot;5&quot;/&gt;&lt;property id=&quot;20300&quot; value=&quot;Slide 85 - &amp;quot;Navigation Rules&amp;quot;&quot;/&gt;&lt;property id=&quot;20307&quot; value=&quot;369&quot;/&gt;&lt;/object&gt;&lt;object type=&quot;3&quot; unique_id=&quot;123580&quot;&gt;&lt;property id=&quot;20148&quot; value=&quot;5&quot;/&gt;&lt;property id=&quot;20300&quot; value=&quot;Slide 86 - &amp;quot;Navigation Rules&amp;quot;&quot;/&gt;&lt;property id=&quot;20307&quot; value=&quot;370&quot;/&gt;&lt;/object&gt;&lt;object type=&quot;3&quot; unique_id=&quot;123581&quot;&gt;&lt;property id=&quot;20148&quot; value=&quot;5&quot;/&gt;&lt;property id=&quot;20300&quot; value=&quot;Slide 87 - &amp;quot;Navigation Rules&amp;quot;&quot;/&gt;&lt;property id=&quot;20307&quot; value=&quot;371&quot;/&gt;&lt;/object&gt;&lt;object type=&quot;3&quot; unique_id=&quot;123582&quot;&gt;&lt;property id=&quot;20148&quot; value=&quot;5&quot;/&gt;&lt;property id=&quot;20300&quot; value=&quot;Slide 88 - &amp;quot;Navigation Rules&amp;quot;&quot;/&gt;&lt;property id=&quot;20307&quot; value=&quot;372&quot;/&gt;&lt;/object&gt;&lt;object type=&quot;3&quot; unique_id=&quot;123583&quot;&gt;&lt;property id=&quot;20148&quot; value=&quot;5&quot;/&gt;&lt;property id=&quot;20300&quot; value=&quot;Slide 89 - &amp;quot;Navigation Rules&amp;quot;&quot;/&gt;&lt;property id=&quot;20307&quot; value=&quot;373&quot;/&gt;&lt;/object&gt;&lt;object type=&quot;3&quot; unique_id=&quot;123584&quot;&gt;&lt;property id=&quot;20148&quot; value=&quot;5&quot;/&gt;&lt;property id=&quot;20300&quot; value=&quot;Slide 90 - &amp;quot;Navigation Rules&amp;quot;&quot;/&gt;&lt;property id=&quot;20307&quot; value=&quot;374&quot;/&gt;&lt;/object&gt;&lt;object type=&quot;3&quot; unique_id=&quot;123585&quot;&gt;&lt;property id=&quot;20148&quot; value=&quot;5&quot;/&gt;&lt;property id=&quot;20300&quot; value=&quot;Slide 91 - &amp;quot;Navigation Rules&amp;quot;&quot;/&gt;&lt;property id=&quot;20307&quot; value=&quot;376&quot;/&gt;&lt;/object&gt;&lt;object type=&quot;3&quot; unique_id=&quot;123586&quot;&gt;&lt;property id=&quot;20148&quot; value=&quot;5&quot;/&gt;&lt;property id=&quot;20300&quot; value=&quot;Slide 92 - &amp;quot;Navigation Rules&amp;quot;&quot;/&gt;&lt;property id=&quot;20307&quot; value=&quot;378&quot;/&gt;&lt;/object&gt;&lt;object type=&quot;3&quot; unique_id=&quot;123587&quot;&gt;&lt;property id=&quot;20148&quot; value=&quot;5&quot;/&gt;&lt;property id=&quot;20300&quot; value=&quot;Slide 93 - &amp;quot;Navigation Rules&amp;quot;&quot;/&gt;&lt;property id=&quot;20307&quot; value=&quot;379&quot;/&gt;&lt;/object&gt;&lt;object type=&quot;3&quot; unique_id=&quot;123588&quot;&gt;&lt;property id=&quot;20148&quot; value=&quot;5&quot;/&gt;&lt;property id=&quot;20300&quot; value=&quot;Slide 94 - &amp;quot;Navigation Lights&amp;quot;&quot;/&gt;&lt;property id=&quot;20307&quot; value=&quot;380&quot;/&gt;&lt;/object&gt;&lt;object type=&quot;3&quot; unique_id=&quot;123589&quot;&gt;&lt;property id=&quot;20148&quot; value=&quot;5&quot;/&gt;&lt;property id=&quot;20300&quot; value=&quot;Slide 95 - &amp;quot;Navigation Lights&amp;quot;&quot;/&gt;&lt;property id=&quot;20307&quot; value=&quot;381&quot;/&gt;&lt;/object&gt;&lt;object type=&quot;3&quot; unique_id=&quot;123590&quot;&gt;&lt;property id=&quot;20148&quot; value=&quot;5&quot;/&gt;&lt;property id=&quot;20300&quot; value=&quot;Slide 96 - &amp;quot;Navigation Lights&amp;quot;&quot;/&gt;&lt;property id=&quot;20307&quot; value=&quot;382&quot;/&gt;&lt;/object&gt;&lt;object type=&quot;3&quot; unique_id=&quot;123592&quot;&gt;&lt;property id=&quot;20148&quot; value=&quot;5&quot;/&gt;&lt;property id=&quot;20300&quot; value=&quot;Slide 97 - &amp;quot;Navigation Lights&amp;quot;&quot;/&gt;&lt;property id=&quot;20307&quot; value=&quot;384&quot;/&gt;&lt;/object&gt;&lt;object type=&quot;3&quot; unique_id=&quot;125662&quot;&gt;&lt;property id=&quot;20148&quot; value=&quot;5&quot;/&gt;&lt;property id=&quot;20300&quot; value=&quot;Slide 98 - &amp;quot;Navigation Lights&amp;quot;&quot;/&gt;&lt;property id=&quot;20307&quot; value=&quot;385&quot;/&gt;&lt;/object&gt;&lt;object type=&quot;3&quot; unique_id=&quot;125663&quot;&gt;&lt;property id=&quot;20148&quot; value=&quot;5&quot;/&gt;&lt;property id=&quot;20300&quot; value=&quot;Slide 99 - &amp;quot;Night Navigation&amp;quot;&quot;/&gt;&lt;property id=&quot;20307&quot; value=&quot;386&quot;/&gt;&lt;/object&gt;&lt;object type=&quot;3&quot; unique_id=&quot;125664&quot;&gt;&lt;property id=&quot;20148&quot; value=&quot;5&quot;/&gt;&lt;property id=&quot;20300&quot; value=&quot;Slide 100 - &amp;quot;Night Navigation&amp;quot;&quot;/&gt;&lt;property id=&quot;20307&quot; value=&quot;387&quot;/&gt;&lt;/object&gt;&lt;object type=&quot;3&quot; unique_id=&quot;125665&quot;&gt;&lt;property id=&quot;20148&quot; value=&quot;5&quot;/&gt;&lt;property id=&quot;20300&quot; value=&quot;Slide 101 - &amp;quot;Night Navigation&amp;quot;&quot;/&gt;&lt;property id=&quot;20307&quot; value=&quot;388&quot;/&gt;&lt;/object&gt;&lt;object type=&quot;3&quot; unique_id=&quot;125666&quot;&gt;&lt;property id=&quot;20148&quot; value=&quot;5&quot;/&gt;&lt;property id=&quot;20300&quot; value=&quot;Slide 102 - &amp;quot;Night Navigation&amp;quot;&quot;/&gt;&lt;property id=&quot;20307&quot; value=&quot;389&quot;/&gt;&lt;/object&gt;&lt;object type=&quot;3&quot; unique_id=&quot;125667&quot;&gt;&lt;property id=&quot;20148&quot; value=&quot;5&quot;/&gt;&lt;property id=&quot;20300&quot; value=&quot;Slide 103 - &amp;quot;Night Navigation&amp;quot;&quot;/&gt;&lt;property id=&quot;20307&quot; value=&quot;390&quot;/&gt;&lt;/object&gt;&lt;object type=&quot;3&quot; unique_id=&quot;125668&quot;&gt;&lt;property id=&quot;20148&quot; value=&quot;5&quot;/&gt;&lt;property id=&quot;20300&quot; value=&quot;Slide 104 - &amp;quot;Night Navigation&amp;quot;&quot;/&gt;&lt;property id=&quot;20307&quot; value=&quot;391&quot;/&gt;&lt;/object&gt;&lt;object type=&quot;3&quot; unique_id=&quot;125669&quot;&gt;&lt;property id=&quot;20148&quot; value=&quot;5&quot;/&gt;&lt;property id=&quot;20300&quot; value=&quot;Slide 105 - &amp;quot;Night Navigation&amp;quot;&quot;/&gt;&lt;property id=&quot;20307&quot; value=&quot;392&quot;/&gt;&lt;/object&gt;&lt;object type=&quot;3&quot; unique_id=&quot;125670&quot;&gt;&lt;property id=&quot;20148&quot; value=&quot;5&quot;/&gt;&lt;property id=&quot;20300&quot; value=&quot;Slide 106 - &amp;quot;Night Navigation&amp;quot;&quot;/&gt;&lt;property id=&quot;20307&quot; value=&quot;393&quot;/&gt;&lt;/object&gt;&lt;object type=&quot;3&quot; unique_id=&quot;125671&quot;&gt;&lt;property id=&quot;20148&quot; value=&quot;5&quot;/&gt;&lt;property id=&quot;20300&quot; value=&quot;Slide 107 - &amp;quot;Night Navigation&amp;quot;&quot;/&gt;&lt;property id=&quot;20307&quot; value=&quot;395&quot;/&gt;&lt;/object&gt;&lt;object type=&quot;3&quot; unique_id=&quot;125672&quot;&gt;&lt;property id=&quot;20148&quot; value=&quot;5&quot;/&gt;&lt;property id=&quot;20300&quot; value=&quot;Slide 108 - &amp;quot;Night Navigation&amp;quot;&quot;/&gt;&lt;property id=&quot;20307&quot; value=&quot;396&quot;/&gt;&lt;/object&gt;&lt;object type=&quot;3&quot; unique_id=&quot;125673&quot;&gt;&lt;property id=&quot;20148&quot; value=&quot;5&quot;/&gt;&lt;property id=&quot;20300&quot; value=&quot;Slide 110 - &amp;quot;Sound Signals&amp;quot;&quot;/&gt;&lt;property id=&quot;20307&quot; value=&quot;398&quot;/&gt;&lt;/object&gt;&lt;object type=&quot;3&quot; unique_id=&quot;125674&quot;&gt;&lt;property id=&quot;20148&quot; value=&quot;5&quot;/&gt;&lt;property id=&quot;20300&quot; value=&quot;Slide 111 - &amp;quot;Sound Signals&amp;quot;&quot;/&gt;&lt;property id=&quot;20307&quot; value=&quot;400&quot;/&gt;&lt;/object&gt;&lt;object type=&quot;3&quot; unique_id=&quot;125675&quot;&gt;&lt;property id=&quot;20148&quot; value=&quot;5&quot;/&gt;&lt;property id=&quot;20300&quot; value=&quot;Slide 112 - &amp;quot;Sound Signals&amp;quot;&quot;/&gt;&lt;property id=&quot;20307&quot; value=&quot;402&quot;/&gt;&lt;/object&gt;&lt;object type=&quot;3&quot; unique_id=&quot;125677&quot;&gt;&lt;property id=&quot;20148&quot; value=&quot;5&quot;/&gt;&lt;property id=&quot;20300&quot; value=&quot;Slide 113 - &amp;quot;Sound Signals&amp;quot;&quot;/&gt;&lt;property id=&quot;20307&quot; value=&quot;404&quot;/&gt;&lt;/object&gt;&lt;object type=&quot;3&quot; unique_id=&quot;131347&quot;&gt;&lt;property id=&quot;20148&quot; value=&quot;5&quot;/&gt;&lt;property id=&quot;20300&quot; value=&quot;Slide 114 - &amp;quot;U.S. Aids To Navigation System (ATON)&amp;quot;&quot;/&gt;&lt;property id=&quot;20307&quot; value=&quot;406&quot;/&gt;&lt;/object&gt;&lt;object type=&quot;3&quot; unique_id=&quot;131348&quot;&gt;&lt;property id=&quot;20148&quot; value=&quot;5&quot;/&gt;&lt;property id=&quot;20300&quot; value=&quot;Slide 115 - &amp;quot;U.S. Aids To Navigation System&amp;quot;&quot;/&gt;&lt;property id=&quot;20307&quot; value=&quot;407&quot;/&gt;&lt;/object&gt;&lt;object type=&quot;3&quot; unique_id=&quot;131349&quot;&gt;&lt;property id=&quot;20148&quot; value=&quot;5&quot;/&gt;&lt;property id=&quot;20300&quot; value=&quot;Slide 116 - &amp;quot;U.S. Aids To Navigation System&amp;quot;&quot;/&gt;&lt;property id=&quot;20307&quot; value=&quot;408&quot;/&gt;&lt;/object&gt;&lt;object type=&quot;3&quot; unique_id=&quot;131350&quot;&gt;&lt;property id=&quot;20148&quot; value=&quot;5&quot;/&gt;&lt;property id=&quot;20300&quot; value=&quot;Slide 117 - &amp;quot;U.S. Aids To Navigation System&amp;quot;&quot;/&gt;&lt;property id=&quot;20307&quot; value=&quot;409&quot;/&gt;&lt;/object&gt;&lt;object type=&quot;3&quot; unique_id=&quot;131351&quot;&gt;&lt;property id=&quot;20148&quot; value=&quot;5&quot;/&gt;&lt;property id=&quot;20300&quot; value=&quot;Slide 118 - &amp;quot;U.S. Aids To Navigation System&amp;quot;&quot;/&gt;&lt;property id=&quot;20307&quot; value=&quot;410&quot;/&gt;&lt;/object&gt;&lt;object type=&quot;3&quot; unique_id=&quot;131352&quot;&gt;&lt;property id=&quot;20148&quot; value=&quot;5&quot;/&gt;&lt;property id=&quot;20300&quot; value=&quot;Slide 119 - &amp;quot;U.S. Aids To Navigation System&amp;quot;&quot;/&gt;&lt;property id=&quot;20307&quot; value=&quot;411&quot;/&gt;&lt;/object&gt;&lt;object type=&quot;3&quot; unique_id=&quot;131353&quot;&gt;&lt;property id=&quot;20148&quot; value=&quot;5&quot;/&gt;&lt;property id=&quot;20300&quot; value=&quot;Slide 120 - &amp;quot;U.S. Aids To Navigation System&amp;quot;&quot;/&gt;&lt;property id=&quot;20307&quot; value=&quot;413&quot;/&gt;&lt;/object&gt;&lt;object type=&quot;3&quot; unique_id=&quot;131354&quot;&gt;&lt;property id=&quot;20148&quot; value=&quot;5&quot;/&gt;&lt;property id=&quot;20300&quot; value=&quot;Slide 121 - &amp;quot;U.S. Aids To Navigation System&amp;quot;&quot;/&gt;&lt;property id=&quot;20307&quot; value=&quot;414&quot;/&gt;&lt;/object&gt;&lt;object type=&quot;3&quot; unique_id=&quot;131355&quot;&gt;&lt;property id=&quot;20148&quot; value=&quot;5&quot;/&gt;&lt;property id=&quot;20300&quot; value=&quot;Slide 122 - &amp;quot;U.S. Aids To Navigation System&amp;quot;&quot;/&gt;&lt;property id=&quot;20307&quot; value=&quot;416&quot;/&gt;&lt;/object&gt;&lt;object type=&quot;3&quot; unique_id=&quot;131356&quot;&gt;&lt;property id=&quot;20148&quot; value=&quot;5&quot;/&gt;&lt;property id=&quot;20300&quot; value=&quot;Slide 123 - &amp;quot;U.S. Aids To Navigation System&amp;quot;&quot;/&gt;&lt;property id=&quot;20307&quot; value=&quot;417&quot;/&gt;&lt;/object&gt;&lt;object type=&quot;3&quot; unique_id=&quot;131357&quot;&gt;&lt;property id=&quot;20148&quot; value=&quot;5&quot;/&gt;&lt;property id=&quot;20300&quot; value=&quot;Slide 124 - &amp;quot;U.S. Aids To Navigation System&amp;quot;&quot;/&gt;&lt;property id=&quot;20307&quot; value=&quot;419&quot;/&gt;&lt;/object&gt;&lt;object type=&quot;3&quot; unique_id=&quot;131358&quot;&gt;&lt;property id=&quot;20148&quot; value=&quot;5&quot;/&gt;&lt;property id=&quot;20300&quot; value=&quot;Slide 125 - &amp;quot;U.S. Aids To Navigation System&amp;quot;&quot;/&gt;&lt;property id=&quot;20307&quot; value=&quot;420&quot;/&gt;&lt;/object&gt;&lt;object type=&quot;3&quot; unique_id=&quot;131359&quot;&gt;&lt;property id=&quot;20148&quot; value=&quot;5&quot;/&gt;&lt;property id=&quot;20300&quot; value=&quot;Slide 126 - &amp;quot;U.S. Aids To Navigation System&amp;quot;&quot;/&gt;&lt;property id=&quot;20307&quot; value=&quot;422&quot;/&gt;&lt;/object&gt;&lt;object type=&quot;3&quot; unique_id=&quot;131360&quot;&gt;&lt;property id=&quot;20148&quot; value=&quot;5&quot;/&gt;&lt;property id=&quot;20300&quot; value=&quot;Slide 127 - &amp;quot;U.S. Aids To Navigation System&amp;quot;&quot;/&gt;&lt;property id=&quot;20307&quot; value=&quot;424&quot;/&gt;&lt;/object&gt;&lt;object type=&quot;3&quot; unique_id=&quot;131361&quot;&gt;&lt;property id=&quot;20148&quot; value=&quot;5&quot;/&gt;&lt;property id=&quot;20300&quot; value=&quot;Slide 128 - &amp;quot;U.S. Aids To Navigation System&amp;quot;&quot;/&gt;&lt;property id=&quot;20307&quot; value=&quot;425&quot;/&gt;&lt;/object&gt;&lt;object type=&quot;3&quot; unique_id=&quot;131362&quot;&gt;&lt;property id=&quot;20148&quot; value=&quot;5&quot;/&gt;&lt;property id=&quot;20300&quot; value=&quot;Slide 129 - &amp;quot;Anchoring&amp;quot;&quot;/&gt;&lt;property id=&quot;20307&quot; value=&quot;426&quot;/&gt;&lt;/object&gt;&lt;object type=&quot;3&quot; unique_id=&quot;131363&quot;&gt;&lt;property id=&quot;20148&quot; value=&quot;5&quot;/&gt;&lt;property id=&quot;20300&quot; value=&quot;Slide 130 - &amp;quot;Dams, Locks, and Bridges&amp;quot;&quot;/&gt;&lt;property id=&quot;20307&quot; value=&quot;427&quot;/&gt;&lt;/object&gt;&lt;object type=&quot;3&quot; unique_id=&quot;131364&quot;&gt;&lt;property id=&quot;20148&quot; value=&quot;5&quot;/&gt;&lt;property id=&quot;20300&quot; value=&quot;Slide 131 - &amp;quot;Dams, Locks, and Bridges&amp;quot;&quot;/&gt;&lt;property id=&quot;20307&quot; value=&quot;428&quot;/&gt;&lt;/object&gt;&lt;object type=&quot;3&quot; unique_id=&quot;131365&quot;&gt;&lt;property id=&quot;20148&quot; value=&quot;5&quot;/&gt;&lt;property id=&quot;20300&quot; value=&quot;Slide 132 - &amp;quot;Dams, Locks, and Bridges&amp;quot;&quot;/&gt;&lt;property id=&quot;20307&quot; value=&quot;429&quot;/&gt;&lt;/object&gt;&lt;object type=&quot;3&quot; unique_id=&quot;131366&quot;&gt;&lt;property id=&quot;20148&quot; value=&quot;5&quot;/&gt;&lt;property id=&quot;20300&quot; value=&quot;Slide 133 - &amp;quot;Dams, Locks, and Bridges&amp;quot;&quot;/&gt;&lt;property id=&quot;20307&quot; value=&quot;430&quot;/&gt;&lt;/object&gt;&lt;object type=&quot;3&quot; unique_id=&quot;131367&quot;&gt;&lt;property id=&quot;20148&quot; value=&quot;5&quot;/&gt;&lt;property id=&quot;20300&quot; value=&quot;Slide 134 - &amp;quot;Changing Water Levels&amp;quot;&quot;/&gt;&lt;property id=&quot;20307&quot; value=&quot;431&quot;/&gt;&lt;/object&gt;&lt;object type=&quot;3&quot; unique_id=&quot;131368&quot;&gt;&lt;property id=&quot;20148&quot; value=&quot;5&quot;/&gt;&lt;property id=&quot;20300&quot; value=&quot;Slide 136 - &amp;quot;Compasses and Charts&amp;quot;&quot;/&gt;&lt;property id=&quot;20307&quot; value=&quot;433&quot;/&gt;&lt;/object&gt;&lt;object type=&quot;3&quot; unique_id=&quot;131369&quot;&gt;&lt;property id=&quot;20148&quot; value=&quot;5&quot;/&gt;&lt;property id=&quot;20300&quot; value=&quot;Slide 137 - &amp;quot;Compasses and Charts&amp;quot;&quot;/&gt;&lt;property id=&quot;20307&quot; value=&quot;435&quot;/&gt;&lt;/object&gt;&lt;object type=&quot;3&quot; unique_id=&quot;131370&quot;&gt;&lt;property id=&quot;20148&quot; value=&quot;5&quot;/&gt;&lt;property id=&quot;20300&quot; value=&quot;Slide 138 - &amp;quot;Compasses and Charts&amp;quot;&quot;/&gt;&lt;property id=&quot;20307&quot; value=&quot;436&quot;/&gt;&lt;/object&gt;&lt;object type=&quot;3&quot; unique_id=&quot;131371&quot;&gt;&lt;property id=&quot;20148&quot; value=&quot;5&quot;/&gt;&lt;property id=&quot;20300&quot; value=&quot;Slide 139 - &amp;quot;Personal Watercraft (PWC)&amp;quot;&quot;/&gt;&lt;property id=&quot;20307&quot; value=&quot;437&quot;/&gt;&lt;/object&gt;&lt;object type=&quot;3&quot; unique_id=&quot;131372&quot;&gt;&lt;property id=&quot;20148&quot; value=&quot;5&quot;/&gt;&lt;property id=&quot;20300&quot; value=&quot;Slide 140 - &amp;quot;Personal Watercraft&amp;quot;&quot;/&gt;&lt;property id=&quot;20307&quot; value=&quot;438&quot;/&gt;&lt;/object&gt;&lt;object type=&quot;3&quot; unique_id=&quot;131373&quot;&gt;&lt;property id=&quot;20148&quot; value=&quot;5&quot;/&gt;&lt;property id=&quot;20300&quot; value=&quot;Slide 141 - &amp;quot;Personal Watercraft&amp;quot;&quot;/&gt;&lt;property id=&quot;20307&quot; value=&quot;439&quot;/&gt;&lt;/object&gt;&lt;object type=&quot;3&quot; unique_id=&quot;131374&quot;&gt;&lt;property id=&quot;20148&quot; value=&quot;5&quot;/&gt;&lt;property id=&quot;20300&quot; value=&quot;Slide 142 - &amp;quot;Personal Watercraft&amp;quot;&quot;/&gt;&lt;property id=&quot;20307&quot; value=&quot;440&quot;/&gt;&lt;/object&gt;&lt;object type=&quot;3&quot; unique_id=&quot;131375&quot;&gt;&lt;property id=&quot;20148&quot; value=&quot;5&quot;/&gt;&lt;property id=&quot;20300&quot; value=&quot;Slide 143 - &amp;quot;Personal Watercraft&amp;quot;&quot;/&gt;&lt;property id=&quot;20307&quot; value=&quot;442&quot;/&gt;&lt;/object&gt;&lt;object type=&quot;3&quot; unique_id=&quot;131376&quot;&gt;&lt;property id=&quot;20148&quot; value=&quot;5&quot;/&gt;&lt;property id=&quot;20300&quot; value=&quot;Slide 144 - &amp;quot;Personal Watercraft&amp;quot;&quot;/&gt;&lt;property id=&quot;20307&quot; value=&quot;443&quot;/&gt;&lt;/object&gt;&lt;object type=&quot;3&quot; unique_id=&quot;131377&quot;&gt;&lt;property id=&quot;20148&quot; value=&quot;5&quot;/&gt;&lt;property id=&quot;20300&quot; value=&quot;Slide 145 - &amp;quot;Personal Watercraft&amp;quot;&quot;/&gt;&lt;property id=&quot;20307&quot; value=&quot;444&quot;/&gt;&lt;/object&gt;&lt;object type=&quot;3&quot; unique_id=&quot;131378&quot;&gt;&lt;property id=&quot;20148&quot; value=&quot;5&quot;/&gt;&lt;property id=&quot;20300&quot; value=&quot;Slide 146 - &amp;quot;Personal Watercraft&amp;quot;&quot;/&gt;&lt;property id=&quot;20307&quot; value=&quot;445&quot;/&gt;&lt;/object&gt;&lt;object type=&quot;3&quot; unique_id=&quot;131379&quot;&gt;&lt;property id=&quot;20148&quot; value=&quot;5&quot;/&gt;&lt;property id=&quot;20300&quot; value=&quot;Slide 147 - &amp;quot;Ignition Safety Switches&amp;quot;&quot;/&gt;&lt;property id=&quot;20307&quot; value=&quot;447&quot;/&gt;&lt;/object&gt;&lt;object type=&quot;3&quot; unique_id=&quot;131380&quot;&gt;&lt;property id=&quot;20148&quot; value=&quot;5&quot;/&gt;&lt;property id=&quot;20300&quot; value=&quot;Slide 148 - &amp;quot;Ignition Safety Switches&amp;quot;&quot;/&gt;&lt;property id=&quot;20307&quot; value=&quot;449&quot;/&gt;&lt;/object&gt;&lt;object type=&quot;3&quot; unique_id=&quot;131381&quot;&gt;&lt;property id=&quot;20148&quot; value=&quot;5&quot;/&gt;&lt;property id=&quot;20300&quot; value=&quot;Slide 149 - &amp;quot;Avoid Propeller Strike Injuries&amp;quot;&quot;/&gt;&lt;property id=&quot;20307&quot; value=&quot;450&quot;/&gt;&lt;/object&gt;&lt;object type=&quot;3&quot; unique_id=&quot;131382&quot;&gt;&lt;property id=&quot;20148&quot; value=&quot;5&quot;/&gt;&lt;property id=&quot;20300&quot; value=&quot;Slide 151 - &amp;quot;Avoid Propeller Strike Injuries&amp;quot;&quot;/&gt;&lt;property id=&quot;20307&quot; value=&quot;451&quot;/&gt;&lt;/object&gt;&lt;object type=&quot;3&quot; unique_id=&quot;131384&quot;&gt;&lt;property id=&quot;20148&quot; value=&quot;5&quot;/&gt;&lt;property id=&quot;20300&quot; value=&quot;Slide 152 - &amp;quot;Avoid Propeller Strike Injuries&amp;quot;&quot;/&gt;&lt;property id=&quot;20307&quot; value=&quot;453&quot;/&gt;&lt;/object&gt;&lt;object type=&quot;3&quot; unique_id=&quot;139124&quot;&gt;&lt;property id=&quot;20148&quot; value=&quot;5&quot;/&gt;&lt;property id=&quot;20300&quot; value=&quot;Slide 153 - &amp;quot;Avoid Propeller Strike Injuries&amp;quot;&quot;/&gt;&lt;property id=&quot;20307&quot; value=&quot;454&quot;/&gt;&lt;/object&gt;&lt;object type=&quot;3&quot; unique_id=&quot;139125&quot;&gt;&lt;property id=&quot;20148&quot; value=&quot;5&quot;/&gt;&lt;property id=&quot;20300&quot; value=&quot;Slide 154 - &amp;quot;Circle of Death&amp;quot;&quot;/&gt;&lt;property id=&quot;20307&quot; value=&quot;455&quot;/&gt;&lt;/object&gt;&lt;object type=&quot;3&quot; unique_id=&quot;139126&quot;&gt;&lt;property id=&quot;20148&quot; value=&quot;5&quot;/&gt;&lt;property id=&quot;20300&quot; value=&quot;Slide 155&quot;/&gt;&lt;property id=&quot;20307&quot; value=&quot;456&quot;/&gt;&lt;/object&gt;&lt;object type=&quot;3&quot; unique_id=&quot;139127&quot;&gt;&lt;property id=&quot;20148&quot; value=&quot;5&quot;/&gt;&lt;property id=&quot;20300&quot; value=&quot;Slide 156 - &amp;quot;Chapter Four&amp;quot;&quot;/&gt;&lt;property id=&quot;20307&quot; value=&quot;458&quot;/&gt;&lt;/object&gt;&lt;object type=&quot;3&quot; unique_id=&quot;139128&quot;&gt;&lt;property id=&quot;20148&quot; value=&quot;5&quot;/&gt;&lt;property id=&quot;20300&quot; value=&quot;Slide 157 - &amp;quot;Key Topics&amp;quot;&quot;/&gt;&lt;property id=&quot;20307&quot; value=&quot;459&quot;/&gt;&lt;/object&gt;&lt;object type=&quot;3&quot; unique_id=&quot;139129&quot;&gt;&lt;property id=&quot;20148&quot; value=&quot;5&quot;/&gt;&lt;property id=&quot;20300&quot; value=&quot;Slide 158 - &amp;quot;Key Topics&amp;quot;&quot;/&gt;&lt;property id=&quot;20307&quot; value=&quot;463&quot;/&gt;&lt;/object&gt;&lt;object type=&quot;3&quot; unique_id=&quot;139130&quot;&gt;&lt;property id=&quot;20148&quot; value=&quot;5&quot;/&gt;&lt;property id=&quot;20300&quot; value=&quot;Slide 159 - &amp;quot;Key Topics&amp;quot;&quot;/&gt;&lt;property id=&quot;20307&quot; value=&quot;460&quot;/&gt;&lt;/object&gt;&lt;object type=&quot;3&quot; unique_id=&quot;139131&quot;&gt;&lt;property id=&quot;20148&quot; value=&quot;5&quot;/&gt;&lt;property id=&quot;20300&quot; value=&quot;Slide 160 - &amp;quot;Objectives&amp;quot;&quot;/&gt;&lt;property id=&quot;20307&quot; value=&quot;462&quot;/&gt;&lt;/object&gt;&lt;object type=&quot;3&quot; unique_id=&quot;139132&quot;&gt;&lt;property id=&quot;20148&quot; value=&quot;5&quot;/&gt;&lt;property id=&quot;20300&quot; value=&quot;Slide 161 - &amp;quot;Objectives&amp;quot;&quot;/&gt;&lt;property id=&quot;20307&quot; value=&quot;464&quot;/&gt;&lt;/object&gt;&lt;object type=&quot;3&quot; unique_id=&quot;139133&quot;&gt;&lt;property id=&quot;20148&quot; value=&quot;5&quot;/&gt;&lt;property id=&quot;20300&quot; value=&quot;Slide 162 - &amp;quot;Objectives&amp;quot;&quot;/&gt;&lt;property id=&quot;20307&quot; value=&quot;465&quot;/&gt;&lt;/object&gt;&lt;object type=&quot;3&quot; unique_id=&quot;139134&quot;&gt;&lt;property id=&quot;20148&quot; value=&quot;5&quot;/&gt;&lt;property id=&quot;20300&quot; value=&quot;Slide 163 - &amp;quot;Objectives&amp;quot;&quot;/&gt;&lt;property id=&quot;20307&quot; value=&quot;466&quot;/&gt;&lt;/object&gt;&lt;object type=&quot;3&quot; unique_id=&quot;139135&quot;&gt;&lt;property id=&quot;20148&quot; value=&quot;5&quot;/&gt;&lt;property id=&quot;20300&quot; value=&quot;Slide 164&quot;/&gt;&lt;property id=&quot;20307&quot; value=&quot;467&quot;/&gt;&lt;/object&gt;&lt;object type=&quot;3&quot; unique_id=&quot;139136&quot;&gt;&lt;property id=&quot;20148&quot; value=&quot;5&quot;/&gt;&lt;property id=&quot;20300&quot; value=&quot;Slide 165 - &amp;quot;Hull Identification Number&amp;quot;&quot;/&gt;&lt;property id=&quot;20307&quot; value=&quot;468&quot;/&gt;&lt;/object&gt;&lt;object type=&quot;3&quot; unique_id=&quot;139137&quot;&gt;&lt;property id=&quot;20148&quot; value=&quot;5&quot;/&gt;&lt;property id=&quot;20300&quot; value=&quot;Slide 166 - &amp;quot;Hull Identification Number&amp;quot;&quot;/&gt;&lt;property id=&quot;20307&quot; value=&quot;470&quot;/&gt;&lt;/object&gt;&lt;object type=&quot;3&quot; unique_id=&quot;139138&quot;&gt;&lt;property id=&quot;20148&quot; value=&quot;5&quot;/&gt;&lt;property id=&quot;20300&quot; value=&quot;Slide 168 - &amp;quot;Alcohol and Drugs&amp;quot;&quot;/&gt;&lt;property id=&quot;20307&quot; value=&quot;471&quot;/&gt;&lt;/object&gt;&lt;object type=&quot;3&quot; unique_id=&quot;139139&quot;&gt;&lt;property id=&quot;20148&quot; value=&quot;5&quot;/&gt;&lt;property id=&quot;20300&quot; value=&quot;Slide 170 - &amp;quot;Alcohol and Drugs&amp;quot;&quot;/&gt;&lt;property id=&quot;20307&quot; value=&quot;472&quot;/&gt;&lt;/object&gt;&lt;object type=&quot;3&quot; unique_id=&quot;139140&quot;&gt;&lt;property id=&quot;20148&quot; value=&quot;5&quot;/&gt;&lt;property id=&quot;20300&quot; value=&quot;Slide 171 - &amp;quot;Alcohol and Drugs&amp;quot;&quot;/&gt;&lt;property id=&quot;20307&quot; value=&quot;473&quot;/&gt;&lt;/object&gt;&lt;object type=&quot;3&quot; unique_id=&quot;139141&quot;&gt;&lt;property id=&quot;20148&quot; value=&quot;5&quot;/&gt;&lt;property id=&quot;20300&quot; value=&quot;Slide 172 - &amp;quot;Obstructing Navigation&amp;quot;&quot;/&gt;&lt;property id=&quot;20307&quot; value=&quot;475&quot;/&gt;&lt;/object&gt;&lt;object type=&quot;3&quot; unique_id=&quot;139142&quot;&gt;&lt;property id=&quot;20148&quot; value=&quot;5&quot;/&gt;&lt;property id=&quot;20300&quot; value=&quot;Slide 174 - &amp;quot;Homeland Security&amp;quot;&quot;/&gt;&lt;property id=&quot;20307&quot; value=&quot;476&quot;/&gt;&lt;/object&gt;&lt;object type=&quot;3&quot; unique_id=&quot;139143&quot;&gt;&lt;property id=&quot;20148&quot; value=&quot;5&quot;/&gt;&lt;property id=&quot;20300&quot; value=&quot;Slide 175 - &amp;quot;Homeland Security&amp;quot;&quot;/&gt;&lt;property id=&quot;20307&quot; value=&quot;477&quot;/&gt;&lt;/object&gt;&lt;object type=&quot;3&quot; unique_id=&quot;139144&quot;&gt;&lt;property id=&quot;20148&quot; value=&quot;5&quot;/&gt;&lt;property id=&quot;20300&quot; value=&quot;Slide 176 - &amp;quot;Personal Flotation Devices (PFDs)&amp;quot;&quot;/&gt;&lt;property id=&quot;20307&quot; value=&quot;479&quot;/&gt;&lt;/object&gt;&lt;object type=&quot;3&quot; unique_id=&quot;139145&quot;&gt;&lt;property id=&quot;20148&quot; value=&quot;5&quot;/&gt;&lt;property id=&quot;20300&quot; value=&quot;Slide 178 - &amp;quot;Personal Flotation Devices (PFDs)&amp;quot;&quot;/&gt;&lt;property id=&quot;20307&quot; value=&quot;481&quot;/&gt;&lt;/object&gt;&lt;object type=&quot;3&quot; unique_id=&quot;139146&quot;&gt;&lt;property id=&quot;20148&quot; value=&quot;5&quot;/&gt;&lt;property id=&quot;20300&quot; value=&quot;Slide 179 - &amp;quot;Personal Flotation Devices (PFDs)&amp;quot;&quot;/&gt;&lt;property id=&quot;20307&quot; value=&quot;483&quot;/&gt;&lt;/object&gt;&lt;object type=&quot;3&quot; unique_id=&quot;139147&quot;&gt;&lt;property id=&quot;20148&quot; value=&quot;5&quot;/&gt;&lt;property id=&quot;20300&quot; value=&quot;Slide 180 - &amp;quot;Personal Flotation Devices (PFDs)&amp;quot;&quot;/&gt;&lt;property id=&quot;20307&quot; value=&quot;485&quot;/&gt;&lt;/object&gt;&lt;object type=&quot;3&quot; unique_id=&quot;139148&quot;&gt;&lt;property id=&quot;20148&quot; value=&quot;5&quot;/&gt;&lt;property id=&quot;20300&quot; value=&quot;Slide 181 - &amp;quot;Personal Flotation Devices (PFDs)&amp;quot;&quot;/&gt;&lt;property id=&quot;20307&quot; value=&quot;487&quot;/&gt;&lt;/object&gt;&lt;object type=&quot;3&quot; unique_id=&quot;139149&quot;&gt;&lt;property id=&quot;20148&quot; value=&quot;5&quot;/&gt;&lt;property id=&quot;20300&quot; value=&quot;Slide 182 - &amp;quot;Personal Flotation Devices (PFDs)&amp;quot;&quot;/&gt;&lt;property id=&quot;20307&quot; value=&quot;489&quot;/&gt;&lt;/object&gt;&lt;object type=&quot;3&quot; unique_id=&quot;139150&quot;&gt;&lt;property id=&quot;20148&quot; value=&quot;5&quot;/&gt;&lt;property id=&quot;20300&quot; value=&quot;Slide 183 - &amp;quot;Personal Flotation Devices&amp;quot;&quot;/&gt;&lt;property id=&quot;20307&quot; value=&quot;490&quot;/&gt;&lt;/object&gt;&lt;object type=&quot;3&quot; unique_id=&quot;139151&quot;&gt;&lt;property id=&quot;20148&quot; value=&quot;5&quot;/&gt;&lt;property id=&quot;20300&quot; value=&quot;Slide 184 - &amp;quot;PFD Requirements&amp;quot;&quot;/&gt;&lt;property id=&quot;20307&quot; value=&quot;492&quot;/&gt;&lt;/object&gt;&lt;object type=&quot;3&quot; unique_id=&quot;139152&quot;&gt;&lt;property id=&quot;20148&quot; value=&quot;5&quot;/&gt;&lt;property id=&quot;20300&quot; value=&quot;Slide 185 - &amp;quot;Fire Extinguishers&amp;quot;&quot;/&gt;&lt;property id=&quot;20307&quot; value=&quot;494&quot;/&gt;&lt;/object&gt;&lt;object type=&quot;3&quot; unique_id=&quot;139153&quot;&gt;&lt;property id=&quot;20148&quot; value=&quot;5&quot;/&gt;&lt;property id=&quot;20300&quot; value=&quot;Slide 186 - &amp;quot;Fire Extinguishers&amp;quot;&quot;/&gt;&lt;property id=&quot;20307&quot; value=&quot;496&quot;/&gt;&lt;/object&gt;&lt;object type=&quot;3&quot; unique_id=&quot;139154&quot;&gt;&lt;property id=&quot;20148&quot; value=&quot;5&quot;/&gt;&lt;property id=&quot;20300&quot; value=&quot;Slide 187 - &amp;quot;Fire Extinguishers&amp;quot;&quot;/&gt;&lt;property id=&quot;20307&quot; value=&quot;497&quot;/&gt;&lt;/object&gt;&lt;object type=&quot;3&quot; unique_id=&quot;139155&quot;&gt;&lt;property id=&quot;20148&quot; value=&quot;5&quot;/&gt;&lt;property id=&quot;20300&quot; value=&quot;Slide 188 - &amp;quot;Fire Extinguishers&amp;quot;&quot;/&gt;&lt;property id=&quot;20307&quot; value=&quot;498&quot;/&gt;&lt;/object&gt;&lt;object type=&quot;3&quot; unique_id=&quot;139156&quot;&gt;&lt;property id=&quot;20148&quot; value=&quot;5&quot;/&gt;&lt;property id=&quot;20300&quot; value=&quot;Slide 189 - &amp;quot;Backfire Flame Arrestors&amp;quot;&quot;/&gt;&lt;property id=&quot;20307&quot; value=&quot;500&quot;/&gt;&lt;/object&gt;&lt;object type=&quot;3&quot; unique_id=&quot;139157&quot;&gt;&lt;property id=&quot;20148&quot; value=&quot;5&quot;/&gt;&lt;property id=&quot;20300&quot; value=&quot;Slide 190 - &amp;quot;Ventilation Systems&amp;quot;&quot;/&gt;&lt;property id=&quot;20307&quot; value=&quot;502&quot;/&gt;&lt;/object&gt;&lt;object type=&quot;3&quot; unique_id=&quot;139158&quot;&gt;&lt;property id=&quot;20148&quot; value=&quot;5&quot;/&gt;&lt;property id=&quot;20300&quot; value=&quot;Slide 191 - &amp;quot;Ventilation Systems&amp;quot;&quot;/&gt;&lt;property id=&quot;20307&quot; value=&quot;503&quot;/&gt;&lt;/object&gt;&lt;object type=&quot;3&quot; unique_id=&quot;139160&quot;&gt;&lt;property id=&quot;20148&quot; value=&quot;5&quot;/&gt;&lt;property id=&quot;20300&quot; value=&quot;Slide 193 - &amp;quot;Navigation Lights&amp;quot;&quot;/&gt;&lt;property id=&quot;20307&quot; value=&quot;505&quot;/&gt;&lt;/object&gt;&lt;object type=&quot;3&quot; unique_id=&quot;140991&quot;&gt;&lt;property id=&quot;20148&quot; value=&quot;5&quot;/&gt;&lt;property id=&quot;20300&quot; value=&quot;Slide 196 - &amp;quot;Navigation Lights&amp;quot;&quot;/&gt;&lt;property id=&quot;20307&quot; value=&quot;508&quot;/&gt;&lt;/object&gt;&lt;object type=&quot;3&quot; unique_id=&quot;140993&quot;&gt;&lt;property id=&quot;20148&quot; value=&quot;5&quot;/&gt;&lt;property id=&quot;20300&quot; value=&quot;Slide 197 - &amp;quot;Navigation Lights&amp;quot;&quot;/&gt;&lt;property id=&quot;20307&quot; value=&quot;510&quot;/&gt;&lt;/object&gt;&lt;object type=&quot;3&quot; unique_id=&quot;143955&quot;&gt;&lt;property id=&quot;20148&quot; value=&quot;5&quot;/&gt;&lt;property id=&quot;20300&quot; value=&quot;Slide 198 - &amp;quot;Navigation Lights&amp;quot;&quot;/&gt;&lt;property id=&quot;20307&quot; value=&quot;511&quot;/&gt;&lt;/object&gt;&lt;object type=&quot;3&quot; unique_id=&quot;143956&quot;&gt;&lt;property id=&quot;20148&quot; value=&quot;5&quot;/&gt;&lt;property id=&quot;20300&quot; value=&quot;Slide 199 - &amp;quot;Navigation Lights&amp;quot;&quot;/&gt;&lt;property id=&quot;20307&quot; value=&quot;512&quot;/&gt;&lt;/object&gt;&lt;object type=&quot;3&quot; unique_id=&quot;143957&quot;&gt;&lt;property id=&quot;20148&quot; value=&quot;5&quot;/&gt;&lt;property id=&quot;20300&quot; value=&quot;Slide 200 - &amp;quot;Visual Distress Signals&amp;quot;&quot;/&gt;&lt;property id=&quot;20307&quot; value=&quot;514&quot;/&gt;&lt;/object&gt;&lt;object type=&quot;3&quot; unique_id=&quot;143959&quot;&gt;&lt;property id=&quot;20148&quot; value=&quot;5&quot;/&gt;&lt;property id=&quot;20300&quot; value=&quot;Slide 201 - &amp;quot;Visual Distress Signals&amp;quot;&quot;/&gt;&lt;property id=&quot;20307&quot; value=&quot;516&quot;/&gt;&lt;/object&gt;&lt;object type=&quot;3&quot; unique_id=&quot;143960&quot;&gt;&lt;property id=&quot;20148&quot; value=&quot;5&quot;/&gt;&lt;property id=&quot;20300&quot; value=&quot;Slide 203 - &amp;quot;Visual Distress Signals&amp;quot;&quot;/&gt;&lt;property id=&quot;20307&quot; value=&quot;518&quot;/&gt;&lt;/object&gt;&lt;object type=&quot;3&quot; unique_id=&quot;143961&quot;&gt;&lt;property id=&quot;20148&quot; value=&quot;5&quot;/&gt;&lt;property id=&quot;20300&quot; value=&quot;Slide 204 - &amp;quot;Visual Distress Signals&amp;quot;&quot;/&gt;&lt;property id=&quot;20307&quot; value=&quot;520&quot;/&gt;&lt;/object&gt;&lt;object type=&quot;3&quot; unique_id=&quot;143962&quot;&gt;&lt;property id=&quot;20148&quot; value=&quot;5&quot;/&gt;&lt;property id=&quot;20300&quot; value=&quot;Slide 205 - &amp;quot;Sound-Producing Devices&amp;quot;&quot;/&gt;&lt;property id=&quot;20307&quot; value=&quot;521&quot;/&gt;&lt;/object&gt;&lt;object type=&quot;3&quot; unique_id=&quot;143963&quot;&gt;&lt;property id=&quot;20148&quot; value=&quot;5&quot;/&gt;&lt;property id=&quot;20300&quot; value=&quot;Slide 206 - &amp;quot;Sound-Producing Devices&amp;quot;&quot;/&gt;&lt;property id=&quot;20307&quot; value=&quot;523&quot;/&gt;&lt;/object&gt;&lt;object type=&quot;3&quot; unique_id=&quot;143966&quot;&gt;&lt;property id=&quot;20148&quot; value=&quot;5&quot;/&gt;&lt;property id=&quot;20300&quot; value=&quot;Slide 207 - &amp;quot;Other Equipment and Regulations&amp;quot;&quot;/&gt;&lt;property id=&quot;20307&quot; value=&quot;526&quot;/&gt;&lt;/object&gt;&lt;object type=&quot;3&quot; unique_id=&quot;147105&quot;&gt;&lt;property id=&quot;20148&quot; value=&quot;5&quot;/&gt;&lt;property id=&quot;20300&quot; value=&quot;Slide 209 - &amp;quot;Requirements Specific to PWCs&amp;quot;&quot;/&gt;&lt;property id=&quot;20307&quot; value=&quot;527&quot;/&gt;&lt;/object&gt;&lt;object type=&quot;3&quot; unique_id=&quot;147106&quot;&gt;&lt;property id=&quot;20148&quot; value=&quot;5&quot;/&gt;&lt;property id=&quot;20300&quot; value=&quot;Slide 210 - &amp;quot;Towing a Person Legally&amp;quot;&quot;/&gt;&lt;property id=&quot;20307&quot; value=&quot;528&quot;/&gt;&lt;/object&gt;&lt;object type=&quot;3&quot; unique_id=&quot;147108&quot;&gt;&lt;property id=&quot;20148&quot; value=&quot;5&quot;/&gt;&lt;property id=&quot;20300&quot; value=&quot;Slide 211 - &amp;quot;Waste, Oil, and Trash Disposal&amp;quot;&quot;/&gt;&lt;property id=&quot;20307&quot; value=&quot;530&quot;/&gt;&lt;/object&gt;&lt;object type=&quot;3&quot; unique_id=&quot;147109&quot;&gt;&lt;property id=&quot;20148&quot; value=&quot;5&quot;/&gt;&lt;property id=&quot;20300&quot; value=&quot;Slide 213 - &amp;quot;Waste, Oil, and Trash Disposal&amp;quot;&quot;/&gt;&lt;property id=&quot;20307&quot; value=&quot;532&quot;/&gt;&lt;/object&gt;&lt;object type=&quot;3&quot; unique_id=&quot;147111&quot;&gt;&lt;property id=&quot;20148&quot; value=&quot;5&quot;/&gt;&lt;property id=&quot;20300&quot; value=&quot;Slide 214 - &amp;quot;Waste, Oil, and Trash Disposal&amp;quot;&quot;/&gt;&lt;property id=&quot;20307&quot; value=&quot;534&quot;/&gt;&lt;/object&gt;&lt;object type=&quot;3&quot; unique_id=&quot;147112&quot;&gt;&lt;property id=&quot;20148&quot; value=&quot;5&quot;/&gt;&lt;property id=&quot;20300&quot; value=&quot;Slide 215 - &amp;quot;Waste, Oil, and Trash Disposal&amp;quot;&quot;/&gt;&lt;property id=&quot;20307&quot; value=&quot;535&quot;/&gt;&lt;/object&gt;&lt;object type=&quot;3&quot; unique_id=&quot;147114&quot;&gt;&lt;property id=&quot;20148&quot; value=&quot;5&quot;/&gt;&lt;property id=&quot;20300&quot; value=&quot;Slide 216 - &amp;quot;Waste, Oil, and Trash Disposal&amp;quot;&quot;/&gt;&lt;property id=&quot;20307&quot; value=&quot;537&quot;/&gt;&lt;/object&gt;&lt;object type=&quot;3&quot; unique_id=&quot;147116&quot;&gt;&lt;property id=&quot;20148&quot; value=&quot;5&quot;/&gt;&lt;property id=&quot;20300&quot; value=&quot;Slide 218 - &amp;quot;Waste, Oil, and Trash Disposal&amp;quot;&quot;/&gt;&lt;property id=&quot;20307&quot; value=&quot;539&quot;/&gt;&lt;/object&gt;&lt;object type=&quot;3&quot; unique_id=&quot;156550&quot;&gt;&lt;property id=&quot;20148&quot; value=&quot;5&quot;/&gt;&lt;property id=&quot;20300&quot; value=&quot;Slide 219 - &amp;quot;Waste, Oil, and Trash Disposal&amp;quot;&quot;/&gt;&lt;property id=&quot;20307&quot; value=&quot;540&quot;/&gt;&lt;/object&gt;&lt;object type=&quot;3&quot; unique_id=&quot;156551&quot;&gt;&lt;property id=&quot;20148&quot; value=&quot;5&quot;/&gt;&lt;property id=&quot;20300&quot; value=&quot;Slide 220 - &amp;quot;Waste, Oil, and Trash Disposal&amp;quot;&quot;/&gt;&lt;property id=&quot;20307&quot; value=&quot;542&quot;/&gt;&lt;/object&gt;&lt;object type=&quot;3&quot; unique_id=&quot;156552&quot;&gt;&lt;property id=&quot;20148&quot; value=&quot;5&quot;/&gt;&lt;property id=&quot;20300&quot; value=&quot;Slide 221 - &amp;quot;Waste, Oil, and Trash Disposal&amp;quot;&quot;/&gt;&lt;property id=&quot;20307&quot; value=&quot;541&quot;/&gt;&lt;/object&gt;&lt;object type=&quot;3&quot; unique_id=&quot;156553&quot;&gt;&lt;property id=&quot;20148&quot; value=&quot;5&quot;/&gt;&lt;property id=&quot;20300&quot; value=&quot;Slide 222 - &amp;quot;Stop Spread of Nuisance Species&amp;quot;&quot;/&gt;&lt;property id=&quot;20307&quot; value=&quot;544&quot;/&gt;&lt;/object&gt;&lt;object type=&quot;3&quot; unique_id=&quot;156554&quot;&gt;&lt;property id=&quot;20148&quot; value=&quot;5&quot;/&gt;&lt;property id=&quot;20300&quot; value=&quot;Slide 223 - &amp;quot;Stop Spread of Nuisance Species&amp;quot;&quot;/&gt;&lt;property id=&quot;20307&quot; value=&quot;546&quot;/&gt;&lt;/object&gt;&lt;object type=&quot;3&quot; unique_id=&quot;156555&quot;&gt;&lt;property id=&quot;20148&quot; value=&quot;5&quot;/&gt;&lt;property id=&quot;20300&quot; value=&quot;Slide 225 - &amp;quot;Accidents and Casualties&amp;quot;&quot;/&gt;&lt;property id=&quot;20307&quot; value=&quot;547&quot;/&gt;&lt;/object&gt;&lt;object type=&quot;3&quot; unique_id=&quot;156556&quot;&gt;&lt;property id=&quot;20148&quot; value=&quot;5&quot;/&gt;&lt;property id=&quot;20300&quot; value=&quot;Slide 226&quot;/&gt;&lt;property id=&quot;20307&quot; value=&quot;548&quot;/&gt;&lt;/object&gt;&lt;object type=&quot;3&quot; unique_id=&quot;156557&quot;&gt;&lt;property id=&quot;20148&quot; value=&quot;5&quot;/&gt;&lt;property id=&quot;20300&quot; value=&quot;Slide 227&quot;/&gt;&lt;property id=&quot;20307&quot; value=&quot;549&quot;/&gt;&lt;/object&gt;&lt;object type=&quot;3&quot; unique_id=&quot;170449&quot;&gt;&lt;property id=&quot;20148&quot; value=&quot;5&quot;/&gt;&lt;property id=&quot;20300&quot; value=&quot;Slide 283 - &amp;quot;Chapter Six&amp;#x0D;&amp;#x0A;&amp;quot;&quot;/&gt;&lt;property id=&quot;20307&quot; value=&quot;626&quot;/&gt;&lt;/object&gt;&lt;object type=&quot;3&quot; unique_id=&quot;170450&quot;&gt;&lt;property id=&quot;20148&quot; value=&quot;5&quot;/&gt;&lt;property id=&quot;20300&quot; value=&quot;Slide 284 - &amp;quot;Key Topics&amp;quot;&quot;/&gt;&lt;property id=&quot;20307&quot; value=&quot;627&quot;/&gt;&lt;/object&gt;&lt;object type=&quot;3&quot; unique_id=&quot;170451&quot;&gt;&lt;property id=&quot;20148&quot; value=&quot;5&quot;/&gt;&lt;property id=&quot;20300&quot; value=&quot;Slide 285 - &amp;quot;Objectives&amp;quot;&quot;/&gt;&lt;property id=&quot;20307&quot; value=&quot;629&quot;/&gt;&lt;/object&gt;&lt;object type=&quot;3&quot; unique_id=&quot;170452&quot;&gt;&lt;property id=&quot;20148&quot; value=&quot;5&quot;/&gt;&lt;property id=&quot;20300&quot; value=&quot;Slide 287 - &amp;quot;Responsibilities&amp;quot;&quot;/&gt;&lt;property id=&quot;20307&quot; value=&quot;630&quot;/&gt;&lt;/object&gt;&lt;object type=&quot;3&quot; unique_id=&quot;170453&quot;&gt;&lt;property id=&quot;20148&quot; value=&quot;5&quot;/&gt;&lt;property id=&quot;20300&quot; value=&quot;Slide 288 - &amp;quot;Responsibilities&amp;quot;&quot;/&gt;&lt;property id=&quot;20307&quot; value=&quot;632&quot;/&gt;&lt;/object&gt;&lt;object type=&quot;3&quot; unique_id=&quot;170454&quot;&gt;&lt;property id=&quot;20148&quot; value=&quot;5&quot;/&gt;&lt;property id=&quot;20300&quot; value=&quot;Slide 289 - &amp;quot;Responsibilities&amp;quot;&quot;/&gt;&lt;property id=&quot;20307&quot; value=&quot;633&quot;/&gt;&lt;/object&gt;&lt;object type=&quot;3&quot; unique_id=&quot;170455&quot;&gt;&lt;property id=&quot;20148&quot; value=&quot;5&quot;/&gt;&lt;property id=&quot;20300&quot; value=&quot;Slide 290 - &amp;quot;Responsibilities&amp;quot;&quot;/&gt;&lt;property id=&quot;20307&quot; value=&quot;634&quot;/&gt;&lt;/object&gt;&lt;object type=&quot;3&quot; unique_id=&quot;170456&quot;&gt;&lt;property id=&quot;20148&quot; value=&quot;5&quot;/&gt;&lt;property id=&quot;20300&quot; value=&quot;Slide 291 - &amp;quot;Responsibilities&amp;quot;&quot;/&gt;&lt;property id=&quot;20307&quot; value=&quot;635&quot;/&gt;&lt;/object&gt;&lt;object type=&quot;3&quot; unique_id=&quot;174261&quot;&gt;&lt;property id=&quot;20148&quot; value=&quot;5&quot;/&gt;&lt;property id=&quot;20300&quot; value=&quot;Slide 292 - &amp;quot;Responsibilities&amp;quot;&quot;/&gt;&lt;property id=&quot;20307&quot; value=&quot;637&quot;/&gt;&lt;/object&gt;&lt;object type=&quot;3&quot; unique_id=&quot;174262&quot;&gt;&lt;property id=&quot;20148&quot; value=&quot;5&quot;/&gt;&lt;property id=&quot;20300&quot; value=&quot;Slide 293 - &amp;quot;Responsibilities&amp;quot;&quot;/&gt;&lt;property id=&quot;20307&quot; value=&quot;638&quot;/&gt;&lt;/object&gt;&lt;object type=&quot;3&quot; unique_id=&quot;174263&quot;&gt;&lt;property id=&quot;20148&quot; value=&quot;5&quot;/&gt;&lt;property id=&quot;20300&quot; value=&quot;Slide 294 - &amp;quot;Paddlesports—Canoes, Kayaks, Rafts&amp;quot;&quot;/&gt;&lt;property id=&quot;20307&quot; value=&quot;639&quot;/&gt;&lt;/object&gt;&lt;object type=&quot;3&quot; unique_id=&quot;174264&quot;&gt;&lt;property id=&quot;20148&quot; value=&quot;5&quot;/&gt;&lt;property id=&quot;20300&quot; value=&quot;Slide 295 - &amp;quot;Paddlesports&amp;quot;&quot;/&gt;&lt;property id=&quot;20307&quot; value=&quot;640&quot;/&gt;&lt;/object&gt;&lt;object type=&quot;3&quot; unique_id=&quot;174265&quot;&gt;&lt;property id=&quot;20148&quot; value=&quot;5&quot;/&gt;&lt;property id=&quot;20300&quot; value=&quot;Slide 296 - &amp;quot;Paddlesports&amp;quot;&quot;/&gt;&lt;property id=&quot;20307&quot; value=&quot;641&quot;/&gt;&lt;/object&gt;&lt;object type=&quot;3&quot; unique_id=&quot;174266&quot;&gt;&lt;property id=&quot;20148&quot; value=&quot;5&quot;/&gt;&lt;property id=&quot;20300&quot; value=&quot;Slide 297 - &amp;quot;Paddlesports&amp;quot;&quot;/&gt;&lt;property id=&quot;20307&quot; value=&quot;642&quot;/&gt;&lt;/object&gt;&lt;object type=&quot;3&quot; unique_id=&quot;174267&quot;&gt;&lt;property id=&quot;20148&quot; value=&quot;5&quot;/&gt;&lt;property id=&quot;20300&quot; value=&quot;Slide 298 - &amp;quot;Water-Skiing&amp;quot;&quot;/&gt;&lt;property id=&quot;20307&quot; value=&quot;643&quot;/&gt;&lt;/object&gt;&lt;object type=&quot;3&quot; unique_id=&quot;174268&quot;&gt;&lt;property id=&quot;20148&quot; value=&quot;5&quot;/&gt;&lt;property id=&quot;20300&quot; value=&quot;Slide 299 - &amp;quot;Water-Skiing&amp;quot;&quot;/&gt;&lt;property id=&quot;20307&quot; value=&quot;644&quot;/&gt;&lt;/object&gt;&lt;object type=&quot;3&quot; unique_id=&quot;174269&quot;&gt;&lt;property id=&quot;20148&quot; value=&quot;5&quot;/&gt;&lt;property id=&quot;20300&quot; value=&quot;Slide 300 - &amp;quot;Water-Skiing&amp;quot;&quot;/&gt;&lt;property id=&quot;20307&quot; value=&quot;645&quot;/&gt;&lt;/object&gt;&lt;object type=&quot;3&quot; unique_id=&quot;178149&quot;&gt;&lt;property id=&quot;20148&quot; value=&quot;5&quot;/&gt;&lt;property id=&quot;20300&quot; value=&quot;Slide 36 - &amp;quot;Float Plan&amp;quot;&quot;/&gt;&lt;property id=&quot;20307&quot; value=&quot;659&quot;/&gt;&lt;/object&gt;&lt;object type=&quot;3&quot; unique_id=&quot;178150&quot;&gt;&lt;property id=&quot;20148&quot; value=&quot;5&quot;/&gt;&lt;property id=&quot;20300&quot; value=&quot;Slide 301 - &amp;quot;Water-Skiing&amp;quot;&quot;/&gt;&lt;property id=&quot;20307&quot; value=&quot;646&quot;/&gt;&lt;/object&gt;&lt;object type=&quot;3&quot; unique_id=&quot;178151&quot;&gt;&lt;property id=&quot;20148&quot; value=&quot;5&quot;/&gt;&lt;property id=&quot;20300&quot; value=&quot;Slide 302 - &amp;quot;Water-Skiing&amp;quot;&quot;/&gt;&lt;property id=&quot;20307&quot; value=&quot;647&quot;/&gt;&lt;/object&gt;&lt;object type=&quot;3&quot; unique_id=&quot;178152&quot;&gt;&lt;property id=&quot;20148&quot; value=&quot;5&quot;/&gt;&lt;property id=&quot;20300&quot; value=&quot;Slide 303 - &amp;quot;Water-Skiing&amp;quot;&quot;/&gt;&lt;property id=&quot;20307&quot; value=&quot;648&quot;/&gt;&lt;/object&gt;&lt;object type=&quot;3&quot; unique_id=&quot;178153&quot;&gt;&lt;property id=&quot;20148&quot; value=&quot;5&quot;/&gt;&lt;property id=&quot;20300&quot; value=&quot;Slide 305 - &amp;quot;Scuba Diving and Snorkeling&amp;quot;&quot;/&gt;&lt;property id=&quot;20307&quot; value=&quot;649&quot;/&gt;&lt;/object&gt;&lt;object type=&quot;3&quot; unique_id=&quot;178154&quot;&gt;&lt;property id=&quot;20148&quot; value=&quot;5&quot;/&gt;&lt;property id=&quot;20300&quot; value=&quot;Slide 306 - &amp;quot;Scuba Diving and Snorkeling&amp;quot;&quot;/&gt;&lt;property id=&quot;20307&quot; value=&quot;650&quot;/&gt;&lt;/object&gt;&lt;object type=&quot;3&quot; unique_id=&quot;178155&quot;&gt;&lt;property id=&quot;20148&quot; value=&quot;5&quot;/&gt;&lt;property id=&quot;20300&quot; value=&quot;Slide 307 - &amp;quot;Windsurfing&amp;quot;&quot;/&gt;&lt;property id=&quot;20307&quot; value=&quot;651&quot;/&gt;&lt;/object&gt;&lt;object type=&quot;3&quot; unique_id=&quot;178156&quot;&gt;&lt;property id=&quot;20148&quot; value=&quot;5&quot;/&gt;&lt;property id=&quot;20300&quot; value=&quot;Slide 308 - &amp;quot;Sailing&amp;quot;&quot;/&gt;&lt;property id=&quot;20307&quot; value=&quot;652&quot;/&gt;&lt;/object&gt;&lt;object type=&quot;3&quot; unique_id=&quot;178157&quot;&gt;&lt;property id=&quot;20148&quot; value=&quot;5&quot;/&gt;&lt;property id=&quot;20300&quot; value=&quot;Slide 309 - &amp;quot;Sailing&amp;quot;&quot;/&gt;&lt;property id=&quot;20307&quot; value=&quot;653&quot;/&gt;&lt;/object&gt;&lt;object type=&quot;3&quot; unique_id=&quot;178158&quot;&gt;&lt;property id=&quot;20148&quot; value=&quot;5&quot;/&gt;&lt;property id=&quot;20300&quot; value=&quot;Slide 310 - &amp;quot;Fishing&amp;quot;&quot;/&gt;&lt;property id=&quot;20307&quot; value=&quot;654&quot;/&gt;&lt;/object&gt;&lt;object type=&quot;3&quot; unique_id=&quot;178159&quot;&gt;&lt;property id=&quot;20148&quot; value=&quot;5&quot;/&gt;&lt;property id=&quot;20300&quot; value=&quot;Slide 311 - &amp;quot;Fishing&amp;quot;&quot;/&gt;&lt;property id=&quot;20307&quot; value=&quot;655&quot;/&gt;&lt;/object&gt;&lt;object type=&quot;3&quot; unique_id=&quot;178160&quot;&gt;&lt;property id=&quot;20148&quot; value=&quot;5&quot;/&gt;&lt;property id=&quot;20300&quot; value=&quot;Slide 312 - &amp;quot;Hunting&amp;quot;&quot;/&gt;&lt;property id=&quot;20307&quot; value=&quot;656&quot;/&gt;&lt;/object&gt;&lt;object type=&quot;3&quot; unique_id=&quot;178161&quot;&gt;&lt;property id=&quot;20148&quot; value=&quot;5&quot;/&gt;&lt;property id=&quot;20300&quot; value=&quot;Slide 313 - &amp;quot;Hunting&amp;quot;&quot;/&gt;&lt;property id=&quot;20307&quot; value=&quot;657&quot;/&gt;&lt;/object&gt;&lt;object type=&quot;3&quot; unique_id=&quot;178162&quot;&gt;&lt;property id=&quot;20148&quot; value=&quot;5&quot;/&gt;&lt;property id=&quot;20300&quot; value=&quot;Slide 314&quot;/&gt;&lt;property id=&quot;20307&quot; value=&quot;658&quot;/&gt;&lt;/object&gt;&lt;object type=&quot;3&quot; unique_id=&quot;178744&quot;&gt;&lt;property id=&quot;20148&quot; value=&quot;5&quot;/&gt;&lt;property id=&quot;20300&quot; value=&quot;Slide 304 - &amp;quot;Water-Skiing&amp;quot;&quot;/&gt;&lt;property id=&quot;20307&quot; value=&quot;660&quot;/&gt;&lt;/object&gt;&lt;object type=&quot;3&quot; unique_id=&quot;179037&quot;&gt;&lt;property id=&quot;20148&quot; value=&quot;5&quot;/&gt;&lt;property id=&quot;20300&quot; value=&quot;Slide 2&quot;/&gt;&lt;property id=&quot;20307&quot; value=&quot;661&quot;/&gt;&lt;/object&gt;&lt;object type=&quot;3&quot; unique_id=&quot;255586&quot;&gt;&lt;property id=&quot;20148&quot; value=&quot;5&quot;/&gt;&lt;property id=&quot;20300&quot; value=&quot;Slide 3 - &amp;quot;Class Plan&amp;quot;&quot;/&gt;&lt;property id=&quot;20307&quot; value=&quot;706&quot;/&gt;&lt;/object&gt;&lt;object type=&quot;3&quot; unique_id=&quot;255587&quot;&gt;&lt;property id=&quot;20148&quot; value=&quot;5&quot;/&gt;&lt;property id=&quot;20300&quot; value=&quot;Slide 4 - &amp;quot;Chapter One&amp;quot;&quot;/&gt;&lt;property id=&quot;20307&quot; value=&quot;679&quot;/&gt;&lt;/object&gt;&lt;object type=&quot;3&quot; unique_id=&quot;255588&quot;&gt;&lt;property id=&quot;20148&quot; value=&quot;5&quot;/&gt;&lt;property id=&quot;20300&quot; value=&quot;Slide 5 - &amp;quot;Key Topics&amp;quot;&quot;/&gt;&lt;property id=&quot;20307&quot; value=&quot;680&quot;/&gt;&lt;/object&gt;&lt;object type=&quot;3&quot; unique_id=&quot;255589&quot;&gt;&lt;property id=&quot;20148&quot; value=&quot;5&quot;/&gt;&lt;property id=&quot;20300&quot; value=&quot;Slide 6 - &amp;quot;Objectives&amp;quot;&quot;/&gt;&lt;property id=&quot;20307&quot; value=&quot;681&quot;/&gt;&lt;/object&gt;&lt;object type=&quot;3&quot; unique_id=&quot;255590&quot;&gt;&lt;property id=&quot;20148&quot; value=&quot;5&quot;/&gt;&lt;property id=&quot;20300&quot; value=&quot;Slide 7 - &amp;quot;The Many Parts of a Boat&amp;quot;&quot;/&gt;&lt;property id=&quot;20307&quot; value=&quot;682&quot;/&gt;&lt;/object&gt;&lt;object type=&quot;3&quot; unique_id=&quot;255591&quot;&gt;&lt;property id=&quot;20148&quot; value=&quot;5&quot;/&gt;&lt;property id=&quot;20300&quot; value=&quot;Slide 8 - &amp;quot;The Many Parts of a Boat&amp;quot;&quot;/&gt;&lt;property id=&quot;20307&quot; value=&quot;683&quot;/&gt;&lt;/object&gt;&lt;object type=&quot;3&quot; unique_id=&quot;255592&quot;&gt;&lt;property id=&quot;20148&quot; value=&quot;5&quot;/&gt;&lt;property id=&quot;20300&quot; value=&quot;Slide 9 - &amp;quot;Types of Boat Hulls&amp;quot;&quot;/&gt;&lt;property id=&quot;20307&quot; value=&quot;684&quot;/&gt;&lt;/object&gt;&lt;object type=&quot;3&quot; unique_id=&quot;255593&quot;&gt;&lt;property id=&quot;20148&quot; value=&quot;5&quot;/&gt;&lt;property id=&quot;20300&quot; value=&quot;Slide 10 - &amp;quot;Types of Boat Hulls&amp;quot;&quot;/&gt;&lt;property id=&quot;20307&quot; value=&quot;685&quot;/&gt;&lt;/object&gt;&lt;object type=&quot;3&quot; unique_id=&quot;255594&quot;&gt;&lt;property id=&quot;20148&quot; value=&quot;5&quot;/&gt;&lt;property id=&quot;20300&quot; value=&quot;Slide 11 - &amp;quot;Types of Boat Hulls&amp;quot;&quot;/&gt;&lt;property id=&quot;20307&quot; value=&quot;686&quot;/&gt;&lt;/object&gt;&lt;object type=&quot;3&quot; unique_id=&quot;255595&quot;&gt;&lt;property id=&quot;20148&quot; value=&quot;5&quot;/&gt;&lt;property id=&quot;20300&quot; value=&quot;Slide 12 - &amp;quot;Types of Boat Hulls&amp;quot;&quot;/&gt;&lt;property id=&quot;20307&quot; value=&quot;687&quot;/&gt;&lt;/object&gt;&lt;object type=&quot;3&quot; unique_id=&quot;255596&quot;&gt;&lt;property id=&quot;20148&quot; value=&quot;5&quot;/&gt;&lt;property id=&quot;20300&quot; value=&quot;Slide 13 - &amp;quot;Types of Boat Hulls&amp;quot;&quot;/&gt;&lt;property id=&quot;20307&quot; value=&quot;688&quot;/&gt;&lt;/object&gt;&lt;object type=&quot;3&quot; unique_id=&quot;255597&quot;&gt;&lt;property id=&quot;20148&quot; value=&quot;5&quot;/&gt;&lt;property id=&quot;20300&quot; value=&quot;Slide 14 - &amp;quot;Types of Boat Hulls&amp;quot;&quot;/&gt;&lt;property id=&quot;20307&quot; value=&quot;689&quot;/&gt;&lt;/object&gt;&lt;object type=&quot;3&quot; unique_id=&quot;255598&quot;&gt;&lt;property id=&quot;20148&quot; value=&quot;5&quot;/&gt;&lt;property id=&quot;20300&quot; value=&quot;Slide 15 - &amp;quot;Length of a Vessel&amp;quot;&quot;/&gt;&lt;property id=&quot;20307&quot; value=&quot;690&quot;/&gt;&lt;/object&gt;&lt;object type=&quot;3&quot; unique_id=&quot;255599&quot;&gt;&lt;property id=&quot;20148&quot; value=&quot;5&quot;/&gt;&lt;property id=&quot;20300&quot; value=&quot;Slide 16 - &amp;quot;Length of a Vessel&amp;quot;&quot;/&gt;&lt;property id=&quot;20307&quot; value=&quot;691&quot;/&gt;&lt;/object&gt;&lt;object type=&quot;3&quot; unique_id=&quot;255600&quot;&gt;&lt;property id=&quot;20148&quot; value=&quot;5&quot;/&gt;&lt;property id=&quot;20300&quot; value=&quot;Slide 17 - &amp;quot;Types of Engines and Drives&amp;quot;&quot;/&gt;&lt;property id=&quot;20307&quot; value=&quot;692&quot;/&gt;&lt;/object&gt;&lt;object type=&quot;3&quot; unique_id=&quot;255601&quot;&gt;&lt;property id=&quot;20148&quot; value=&quot;5&quot;/&gt;&lt;property id=&quot;20300&quot; value=&quot;Slide 18 - &amp;quot;Types of Engines and Drives&amp;quot;&quot;/&gt;&lt;property id=&quot;20307&quot; value=&quot;693&quot;/&gt;&lt;/object&gt;&lt;object type=&quot;3&quot; unique_id=&quot;255602&quot;&gt;&lt;property id=&quot;20148&quot; value=&quot;5&quot;/&gt;&lt;property id=&quot;20300&quot; value=&quot;Slide 19 - &amp;quot;Types of Engines and Drives&amp;quot;&quot;/&gt;&lt;property id=&quot;20307&quot; value=&quot;694&quot;/&gt;&lt;/object&gt;&lt;object type=&quot;3&quot; unique_id=&quot;255603&quot;&gt;&lt;property id=&quot;20148&quot; value=&quot;5&quot;/&gt;&lt;property id=&quot;20300&quot; value=&quot;Slide 20 - &amp;quot;Types of Engines and Drives&amp;quot;&quot;/&gt;&lt;property id=&quot;20307&quot; value=&quot;695&quot;/&gt;&lt;/object&gt;&lt;object type=&quot;3&quot; unique_id=&quot;255604&quot;&gt;&lt;property id=&quot;20148&quot; value=&quot;5&quot;/&gt;&lt;property id=&quot;20300&quot; value=&quot;Slide 21 - &amp;quot;Types of Engines and Drives&amp;quot;&quot;/&gt;&lt;property id=&quot;20307&quot; value=&quot;696&quot;/&gt;&lt;/object&gt;&lt;object type=&quot;3&quot; unique_id=&quot;255605&quot;&gt;&lt;property id=&quot;20148&quot; value=&quot;5&quot;/&gt;&lt;property id=&quot;20300&quot; value=&quot;Slide 22 - &amp;quot;Personal Watercraft (PWC)&amp;quot;&quot;/&gt;&lt;property id=&quot;20307&quot; value=&quot;697&quot;/&gt;&lt;/object&gt;&lt;object type=&quot;3&quot; unique_id=&quot;255606&quot;&gt;&lt;property id=&quot;20148&quot; value=&quot;5&quot;/&gt;&lt;property id=&quot;20300&quot; value=&quot;Slide 23 - &amp;quot;Personal Watercraft (PWC)&amp;quot;&quot;/&gt;&lt;property id=&quot;20307&quot; value=&quot;698&quot;/&gt;&lt;/object&gt;&lt;object type=&quot;3&quot; unique_id=&quot;255607&quot;&gt;&lt;property id=&quot;20148&quot; value=&quot;5&quot;/&gt;&lt;property id=&quot;20300&quot; value=&quot;Slide 24 - &amp;quot;Personal Watercraft (PWC)&amp;quot;&quot;/&gt;&lt;property id=&quot;20307&quot; value=&quot;699&quot;/&gt;&lt;/object&gt;&lt;object type=&quot;3&quot; unique_id=&quot;255608&quot;&gt;&lt;property id=&quot;20148&quot; value=&quot;5&quot;/&gt;&lt;property id=&quot;20300&quot; value=&quot;Slide 25 - &amp;quot;Sailboats&amp;quot;&quot;/&gt;&lt;property id=&quot;20307&quot; value=&quot;700&quot;/&gt;&lt;/object&gt;&lt;object type=&quot;3&quot; unique_id=&quot;255609&quot;&gt;&lt;property id=&quot;20148&quot; value=&quot;5&quot;/&gt;&lt;property id=&quot;20300&quot; value=&quot;Slide 26&quot;/&gt;&lt;property id=&quot;20307&quot; value=&quot;701&quot;/&gt;&lt;/object&gt;&lt;object type=&quot;3&quot; unique_id=&quot;255610&quot;&gt;&lt;property id=&quot;20148&quot; value=&quot;5&quot;/&gt;&lt;property id=&quot;20300&quot; value=&quot;Slide 27&quot;/&gt;&lt;property id=&quot;20307&quot; value=&quot;702&quot;/&gt;&lt;/object&gt;&lt;object type=&quot;3&quot; unique_id=&quot;255611&quot;&gt;&lt;property id=&quot;20148&quot; value=&quot;5&quot;/&gt;&lt;property id=&quot;20300&quot; value=&quot;Slide 28&quot;/&gt;&lt;property id=&quot;20307&quot; value=&quot;703&quot;/&gt;&lt;/object&gt;&lt;object type=&quot;3&quot; unique_id=&quot;255612&quot;&gt;&lt;property id=&quot;20148&quot; value=&quot;5&quot;/&gt;&lt;property id=&quot;20300&quot; value=&quot;Slide 49 - &amp;quot;Trailering Your Vessel&amp;quot;&quot;/&gt;&lt;property id=&quot;20307&quot; value=&quot;707&quot;/&gt;&lt;/object&gt;&lt;object type=&quot;3&quot; unique_id=&quot;255613&quot;&gt;&lt;property id=&quot;20148&quot; value=&quot;5&quot;/&gt;&lt;property id=&quot;20300&quot; value=&quot;Slide 59 - &amp;quot;Vessel Maintenance&amp;quot;&quot;/&gt;&lt;property id=&quot;20307&quot; value=&quot;708&quot;/&gt;&lt;/object&gt;&lt;object type=&quot;3&quot; unique_id=&quot;255614&quot;&gt;&lt;property id=&quot;20148&quot; value=&quot;5&quot;/&gt;&lt;property id=&quot;20300&quot; value=&quot;Slide 63 - &amp;quot;Preventing Theft&amp;quot;&quot;/&gt;&lt;property id=&quot;20307&quot; value=&quot;709&quot;/&gt;&lt;/object&gt;&lt;object type=&quot;3&quot; unique_id=&quot;255615&quot;&gt;&lt;property id=&quot;20148&quot; value=&quot;5&quot;/&gt;&lt;property id=&quot;20300&quot; value=&quot;Slide 72 - &amp;quot;Casting Off&amp;quot;&quot;/&gt;&lt;property id=&quot;20307&quot; value=&quot;710&quot;/&gt;&lt;/object&gt;&lt;object type=&quot;3&quot; unique_id=&quot;255616&quot;&gt;&lt;property id=&quot;20148&quot; value=&quot;5&quot;/&gt;&lt;property id=&quot;20300&quot; value=&quot;Slide 109 - &amp;quot;Night Navigation&amp;quot;&quot;/&gt;&lt;property id=&quot;20307&quot; value=&quot;711&quot;/&gt;&lt;/object&gt;&lt;object type=&quot;3&quot; unique_id=&quot;255617&quot;&gt;&lt;property id=&quot;20148&quot; value=&quot;5&quot;/&gt;&lt;property id=&quot;20300&quot; value=&quot;Slide 135 - &amp;quot;Changing Water Levels&amp;quot;&quot;/&gt;&lt;property id=&quot;20307&quot; value=&quot;712&quot;/&gt;&lt;/object&gt;&lt;object type=&quot;3&quot; unique_id=&quot;255618&quot;&gt;&lt;property id=&quot;20148&quot; value=&quot;5&quot;/&gt;&lt;property id=&quot;20300&quot; value=&quot;Slide 150 - &amp;quot;Avoid Propeller Strike Injuries&amp;quot;&quot;/&gt;&lt;property id=&quot;20307&quot; value=&quot;713&quot;/&gt;&lt;/object&gt;&lt;object type=&quot;3&quot; unique_id=&quot;255619&quot;&gt;&lt;property id=&quot;20148&quot; value=&quot;5&quot;/&gt;&lt;property id=&quot;20300&quot; value=&quot;Slide 169 - &amp;quot;Alcohol and Drugs&amp;quot;&quot;/&gt;&lt;property id=&quot;20307&quot; value=&quot;714&quot;/&gt;&lt;/object&gt;&lt;object type=&quot;3&quot; unique_id=&quot;255620&quot;&gt;&lt;property id=&quot;20148&quot; value=&quot;5&quot;/&gt;&lt;property id=&quot;20300&quot; value=&quot;Slide 173 - &amp;quot;Obstructing Navigation&amp;quot;&quot;/&gt;&lt;property id=&quot;20307&quot; value=&quot;715&quot;/&gt;&lt;/object&gt;&lt;object type=&quot;3&quot; unique_id=&quot;255621&quot;&gt;&lt;property id=&quot;20148&quot; value=&quot;5&quot;/&gt;&lt;property id=&quot;20300&quot; value=&quot;Slide 177 - &amp;quot;Personal Flotation Devices (PFDs)&amp;quot;&quot;/&gt;&lt;property id=&quot;20307&quot; value=&quot;716&quot;/&gt;&lt;/object&gt;&lt;object type=&quot;3&quot; unique_id=&quot;255622&quot;&gt;&lt;property id=&quot;20148&quot; value=&quot;5&quot;/&gt;&lt;property id=&quot;20300&quot; value=&quot;Slide 192 - &amp;quot;Ventilation Systems&amp;quot;&quot;/&gt;&lt;property id=&quot;20307&quot; value=&quot;717&quot;/&gt;&lt;/object&gt;&lt;object type=&quot;3&quot; unique_id=&quot;255623&quot;&gt;&lt;property id=&quot;20148&quot; value=&quot;5&quot;/&gt;&lt;property id=&quot;20300&quot; value=&quot;Slide 194 - &amp;quot;Navigation Lights&amp;quot;&quot;/&gt;&lt;property id=&quot;20307&quot; value=&quot;718&quot;/&gt;&lt;/object&gt;&lt;object type=&quot;3&quot; unique_id=&quot;255624&quot;&gt;&lt;property id=&quot;20148&quot; value=&quot;5&quot;/&gt;&lt;property id=&quot;20300&quot; value=&quot;Slide 195 - &amp;quot;Navigation Lights&amp;quot;&quot;/&gt;&lt;property id=&quot;20307&quot; value=&quot;719&quot;/&gt;&lt;/object&gt;&lt;object type=&quot;3&quot; unique_id=&quot;255625&quot;&gt;&lt;property id=&quot;20148&quot; value=&quot;5&quot;/&gt;&lt;property id=&quot;20300&quot; value=&quot;Slide 202 - &amp;quot;Visual Distress Signals&amp;quot;&quot;/&gt;&lt;property id=&quot;20307&quot; value=&quot;720&quot;/&gt;&lt;/object&gt;&lt;object type=&quot;3&quot; unique_id=&quot;255626&quot;&gt;&lt;property id=&quot;20148&quot; value=&quot;5&quot;/&gt;&lt;property id=&quot;20300&quot; value=&quot;Slide 208 - &amp;quot;Other Equipment and Regulations&amp;quot;&quot;/&gt;&lt;property id=&quot;20307&quot; value=&quot;721&quot;/&gt;&lt;/object&gt;&lt;object type=&quot;3&quot; unique_id=&quot;255627&quot;&gt;&lt;property id=&quot;20148&quot; value=&quot;5&quot;/&gt;&lt;property id=&quot;20300&quot; value=&quot;Slide 212 - &amp;quot;Waste, Oil, and Trash Disposal&amp;quot;&quot;/&gt;&lt;property id=&quot;20307&quot; value=&quot;722&quot;/&gt;&lt;/object&gt;&lt;object type=&quot;3&quot; unique_id=&quot;255628&quot;&gt;&lt;property id=&quot;20148&quot; value=&quot;5&quot;/&gt;&lt;property id=&quot;20300&quot; value=&quot;Slide 217 - &amp;quot;Waste, Oil, and Trash Disposal&amp;quot;&quot;/&gt;&lt;property id=&quot;20307&quot; value=&quot;723&quot;/&gt;&lt;/object&gt;&lt;object type=&quot;3&quot; unique_id=&quot;255629&quot;&gt;&lt;property id=&quot;20148&quot; value=&quot;5&quot;/&gt;&lt;property id=&quot;20300&quot; value=&quot;Slide 224 - &amp;quot;Stop Spread of Nuisance Species&amp;quot;&quot;/&gt;&lt;property id=&quot;20307&quot; value=&quot;724&quot;/&gt;&lt;/object&gt;&lt;object type=&quot;3&quot; unique_id=&quot;255630&quot;&gt;&lt;property id=&quot;20148&quot; value=&quot;5&quot;/&gt;&lt;property id=&quot;20300&quot; value=&quot;Slide 228 - &amp;quot;Chapter Five&amp;#x0D;&amp;#x0A;&amp;quot;&quot;/&gt;&lt;property id=&quot;20307&quot; value=&quot;725&quot;/&gt;&lt;/object&gt;&lt;object type=&quot;3&quot; unique_id=&quot;255631&quot;&gt;&lt;property id=&quot;20148&quot; value=&quot;5&quot;/&gt;&lt;property id=&quot;20300&quot; value=&quot;Slide 229 - &amp;quot;Key Topics&amp;quot;&quot;/&gt;&lt;property id=&quot;20307&quot; value=&quot;726&quot;/&gt;&lt;/object&gt;&lt;object type=&quot;3&quot; unique_id=&quot;255632&quot;&gt;&lt;property id=&quot;20148&quot; value=&quot;5&quot;/&gt;&lt;property id=&quot;20300&quot; value=&quot;Slide 230 - &amp;quot;Objectives&amp;quot;&quot;/&gt;&lt;property id=&quot;20307&quot; value=&quot;727&quot;/&gt;&lt;/object&gt;&lt;object type=&quot;3&quot; unique_id=&quot;255633&quot;&gt;&lt;property id=&quot;20148&quot; value=&quot;5&quot;/&gt;&lt;property id=&quot;20300&quot; value=&quot;Slide 231 - &amp;quot;Objectives&amp;quot;&quot;/&gt;&lt;property id=&quot;20307&quot; value=&quot;728&quot;/&gt;&lt;/object&gt;&lt;object type=&quot;3&quot; unique_id=&quot;255634&quot;&gt;&lt;property id=&quot;20148&quot; value=&quot;5&quot;/&gt;&lt;property id=&quot;20300&quot; value=&quot;Slide 232 - &amp;quot;Objectives&amp;quot;&quot;/&gt;&lt;property id=&quot;20307&quot; value=&quot;729&quot;/&gt;&lt;/object&gt;&lt;object type=&quot;3&quot; unique_id=&quot;255635&quot;&gt;&lt;property id=&quot;20148&quot; value=&quot;5&quot;/&gt;&lt;property id=&quot;20300&quot; value=&quot;Slide 233 - &amp;quot;Risk Management&amp;quot;&quot;/&gt;&lt;property id=&quot;20307&quot; value=&quot;730&quot;/&gt;&lt;/object&gt;&lt;object type=&quot;3&quot; unique_id=&quot;255636&quot;&gt;&lt;property id=&quot;20148&quot; value=&quot;5&quot;/&gt;&lt;property id=&quot;20300&quot; value=&quot;Slide 234 - &amp;quot;Risk Management&amp;quot;&quot;/&gt;&lt;property id=&quot;20307&quot; value=&quot;731&quot;/&gt;&lt;/object&gt;&lt;object type=&quot;3&quot; unique_id=&quot;255637&quot;&gt;&lt;property id=&quot;20148&quot; value=&quot;5&quot;/&gt;&lt;property id=&quot;20300&quot; value=&quot;Slide 235 - &amp;quot;Risk Management&amp;quot;&quot;/&gt;&lt;property id=&quot;20307&quot; value=&quot;732&quot;/&gt;&lt;/object&gt;&lt;object type=&quot;3&quot; unique_id=&quot;255638&quot;&gt;&lt;property id=&quot;20148&quot; value=&quot;5&quot;/&gt;&lt;property id=&quot;20300&quot; value=&quot;Slide 236 - &amp;quot;Risk Management&amp;quot;&quot;/&gt;&lt;property id=&quot;20307&quot; value=&quot;733&quot;/&gt;&lt;/object&gt;&lt;object type=&quot;3&quot; unique_id=&quot;255639&quot;&gt;&lt;property id=&quot;20148&quot; value=&quot;5&quot;/&gt;&lt;property id=&quot;20300&quot; value=&quot;Slide 237 - &amp;quot;Risk Management&amp;quot;&quot;/&gt;&lt;property id=&quot;20307&quot; value=&quot;734&quot;/&gt;&lt;/object&gt;&lt;object type=&quot;3&quot; unique_id=&quot;255640&quot;&gt;&lt;property id=&quot;20148&quot; value=&quot;5&quot;/&gt;&lt;property id=&quot;20300&quot; value=&quot;Slide 238 - &amp;quot;Risk Management&amp;quot;&quot;/&gt;&lt;property id=&quot;20307&quot; value=&quot;735&quot;/&gt;&lt;/object&gt;&lt;object type=&quot;3&quot; unique_id=&quot;255641&quot;&gt;&lt;property id=&quot;20148&quot; value=&quot;5&quot;/&gt;&lt;property id=&quot;20300&quot; value=&quot;Slide 239 - &amp;quot;Risk Management&amp;quot;&quot;/&gt;&lt;property id=&quot;20307&quot; value=&quot;736&quot;/&gt;&lt;/object&gt;&lt;object type=&quot;3&quot; unique_id=&quot;255642&quot;&gt;&lt;property id=&quot;20148&quot; value=&quot;5&quot;/&gt;&lt;property id=&quot;20300&quot; value=&quot;Slide 240 - &amp;quot;Risk Management&amp;quot;&quot;/&gt;&lt;property id=&quot;20307&quot; value=&quot;737&quot;/&gt;&lt;/object&gt;&lt;object type=&quot;3&quot; unique_id=&quot;255643&quot;&gt;&lt;property id=&quot;20148&quot; value=&quot;5&quot;/&gt;&lt;property id=&quot;20300&quot; value=&quot;Slide 241 - &amp;quot;Boating Accidents&amp;quot;&quot;/&gt;&lt;property id=&quot;20307&quot; value=&quot;738&quot;/&gt;&lt;/object&gt;&lt;object type=&quot;3&quot; unique_id=&quot;255644&quot;&gt;&lt;property id=&quot;20148&quot; value=&quot;5&quot;/&gt;&lt;property id=&quot;20300&quot; value=&quot;Slide 242 - &amp;quot;Boating Accidents&amp;quot;&quot;/&gt;&lt;property id=&quot;20307&quot; value=&quot;739&quot;/&gt;&lt;/object&gt;&lt;object type=&quot;3&quot; unique_id=&quot;255645&quot;&gt;&lt;property id=&quot;20148&quot; value=&quot;5&quot;/&gt;&lt;property id=&quot;20300&quot; value=&quot;Slide 243 - &amp;quot;Boating Accidents&amp;quot;&quot;/&gt;&lt;property id=&quot;20307&quot; value=&quot;740&quot;/&gt;&lt;/object&gt;&lt;object type=&quot;3&quot; unique_id=&quot;255646&quot;&gt;&lt;property id=&quot;20148&quot; value=&quot;5&quot;/&gt;&lt;property id=&quot;20300&quot; value=&quot;Slide 244 - &amp;quot;Boating Accidents&amp;quot;&quot;/&gt;&lt;property id=&quot;20307&quot; value=&quot;741&quot;/&gt;&lt;/object&gt;&lt;object type=&quot;3&quot; unique_id=&quot;255647&quot;&gt;&lt;property id=&quot;20148&quot; value=&quot;5&quot;/&gt;&lt;property id=&quot;20300&quot; value=&quot;Slide 245 - &amp;quot;Boating Accidents&amp;quot;&quot;/&gt;&lt;property id=&quot;20307&quot; value=&quot;742&quot;/&gt;&lt;/object&gt;&lt;object type=&quot;3&quot; unique_id=&quot;255648&quot;&gt;&lt;property id=&quot;20148&quot; value=&quot;5&quot;/&gt;&lt;property id=&quot;20300&quot; value=&quot;Slide 246 - &amp;quot;Boating Accidents&amp;quot;&quot;/&gt;&lt;property id=&quot;20307&quot; value=&quot;743&quot;/&gt;&lt;/object&gt;&lt;object type=&quot;3&quot; unique_id=&quot;255649&quot;&gt;&lt;property id=&quot;20148&quot; value=&quot;5&quot;/&gt;&lt;property id=&quot;20300&quot; value=&quot;Slide 247 - &amp;quot;Boating Accidents&amp;quot;&quot;/&gt;&lt;property id=&quot;20307&quot; value=&quot;744&quot;/&gt;&lt;/object&gt;&lt;object type=&quot;3&quot; unique_id=&quot;255650&quot;&gt;&lt;property id=&quot;20148&quot; value=&quot;5&quot;/&gt;&lt;property id=&quot;20300&quot; value=&quot;Slide 248 - &amp;quot;Boating Accidents&amp;quot;&quot;/&gt;&lt;property id=&quot;20307&quot; value=&quot;745&quot;/&gt;&lt;/object&gt;&lt;object type=&quot;3&quot; unique_id=&quot;255651&quot;&gt;&lt;property id=&quot;20148&quot; value=&quot;5&quot;/&gt;&lt;property id=&quot;20300&quot; value=&quot;Slide 249 - &amp;quot;Boating Accidents&amp;quot;&quot;/&gt;&lt;property id=&quot;20307&quot; value=&quot;746&quot;/&gt;&lt;/object&gt;&lt;object type=&quot;3&quot; unique_id=&quot;255652&quot;&gt;&lt;property id=&quot;20148&quot; value=&quot;5&quot;/&gt;&lt;property id=&quot;20300&quot; value=&quot;Slide 250 - &amp;quot;Boating Accidents&amp;quot;&quot;/&gt;&lt;property id=&quot;20307&quot; value=&quot;747&quot;/&gt;&lt;/object&gt;&lt;object type=&quot;3&quot; unique_id=&quot;255653&quot;&gt;&lt;property id=&quot;20148&quot; value=&quot;5&quot;/&gt;&lt;property id=&quot;20300&quot; value=&quot;Slide 251 - &amp;quot;Boating Accidents&amp;quot;&quot;/&gt;&lt;property id=&quot;20307&quot; value=&quot;748&quot;/&gt;&lt;/object&gt;&lt;object type=&quot;3&quot; unique_id=&quot;255654&quot;&gt;&lt;property id=&quot;20148&quot; value=&quot;5&quot;/&gt;&lt;property id=&quot;20300&quot; value=&quot;Slide 252 - &amp;quot;Boating Accidents&amp;quot;&quot;/&gt;&lt;property id=&quot;20307&quot; value=&quot;749&quot;/&gt;&lt;/object&gt;&lt;object type=&quot;3&quot; unique_id=&quot;255655&quot;&gt;&lt;property id=&quot;20148&quot; value=&quot;5&quot;/&gt;&lt;property id=&quot;20300&quot; value=&quot;Slide 253 - &amp;quot;Boating Accidents&amp;quot;&quot;/&gt;&lt;property id=&quot;20307&quot; value=&quot;750&quot;/&gt;&lt;/object&gt;&lt;object type=&quot;3&quot; unique_id=&quot;255656&quot;&gt;&lt;property id=&quot;20148&quot; value=&quot;5&quot;/&gt;&lt;property id=&quot;20300&quot; value=&quot;Slide 254 - &amp;quot;Personal Injuries&amp;quot;&quot;/&gt;&lt;property id=&quot;20307&quot; value=&quot;751&quot;/&gt;&lt;/object&gt;&lt;object type=&quot;3&quot; unique_id=&quot;255657&quot;&gt;&lt;property id=&quot;20148&quot; value=&quot;5&quot;/&gt;&lt;property id=&quot;20300&quot; value=&quot;Slide 255 - &amp;quot;Personal Injuries&amp;quot;&quot;/&gt;&lt;property id=&quot;20307&quot; value=&quot;752&quot;/&gt;&lt;/object&gt;&lt;object type=&quot;3&quot; unique_id=&quot;255658&quot;&gt;&lt;property id=&quot;20148&quot; value=&quot;5&quot;/&gt;&lt;property id=&quot;20300&quot; value=&quot;Slide 256 - &amp;quot;Personal Injuries&amp;quot;&quot;/&gt;&lt;property id=&quot;20307&quot; value=&quot;753&quot;/&gt;&lt;/object&gt;&lt;object type=&quot;3&quot; unique_id=&quot;255659&quot;&gt;&lt;property id=&quot;20148&quot; value=&quot;5&quot;/&gt;&lt;property id=&quot;20300&quot; value=&quot;Slide 257 - &amp;quot;Personal Injuries&amp;quot;&quot;/&gt;&lt;property id=&quot;20307&quot; value=&quot;754&quot;/&gt;&lt;/object&gt;&lt;object type=&quot;3&quot; unique_id=&quot;255660&quot;&gt;&lt;property id=&quot;20148&quot; value=&quot;5&quot;/&gt;&lt;property id=&quot;20300&quot; value=&quot;Slide 258 - &amp;quot;Personal Injuries&amp;quot;&quot;/&gt;&lt;property id=&quot;20307&quot; value=&quot;755&quot;/&gt;&lt;/object&gt;&lt;object type=&quot;3&quot; unique_id=&quot;255661&quot;&gt;&lt;property id=&quot;20148&quot; value=&quot;5&quot;/&gt;&lt;property id=&quot;20300&quot; value=&quot;Slide 259 - &amp;quot;Personal Injuries&amp;quot;&quot;/&gt;&lt;property id=&quot;20307&quot; value=&quot;756&quot;/&gt;&lt;/object&gt;&lt;object type=&quot;3&quot; unique_id=&quot;255662&quot;&gt;&lt;property id=&quot;20148&quot; value=&quot;5&quot;/&gt;&lt;property id=&quot;20300&quot; value=&quot;Slide 260 - &amp;quot;Personal Injuries&amp;quot;&quot;/&gt;&lt;property id=&quot;20307&quot; value=&quot;757&quot;/&gt;&lt;/object&gt;&lt;object type=&quot;3&quot; unique_id=&quot;255663&quot;&gt;&lt;property id=&quot;20148&quot; value=&quot;5&quot;/&gt;&lt;property id=&quot;20300&quot; value=&quot;Slide 261 - &amp;quot;Personal Injuries&amp;quot;&quot;/&gt;&lt;property id=&quot;20307&quot; value=&quot;758&quot;/&gt;&lt;/object&gt;&lt;object type=&quot;3&quot; unique_id=&quot;255664&quot;&gt;&lt;property id=&quot;20148&quot; value=&quot;5&quot;/&gt;&lt;property id=&quot;20300&quot; value=&quot;Slide 262 - &amp;quot;Personal Injuries&amp;quot;&quot;/&gt;&lt;property id=&quot;20307&quot; value=&quot;759&quot;/&gt;&lt;/object&gt;&lt;object type=&quot;3&quot; unique_id=&quot;255665&quot;&gt;&lt;property id=&quot;20148&quot; value=&quot;5&quot;/&gt;&lt;property id=&quot;20300&quot; value=&quot;Slide 263 - &amp;quot;Personal Injuries&amp;quot;&quot;/&gt;&lt;property id=&quot;20307&quot; value=&quot;760&quot;/&gt;&lt;/object&gt;&lt;object type=&quot;3&quot; unique_id=&quot;255666&quot;&gt;&lt;property id=&quot;20148&quot; value=&quot;5&quot;/&gt;&lt;property id=&quot;20300&quot; value=&quot;Slide 264 - &amp;quot;Personal Injuries&amp;quot;&quot;/&gt;&lt;property id=&quot;20307&quot; value=&quot;761&quot;/&gt;&lt;/object&gt;&lt;object type=&quot;3&quot; unique_id=&quot;255667&quot;&gt;&lt;property id=&quot;20148&quot; value=&quot;5&quot;/&gt;&lt;property id=&quot;20300&quot; value=&quot;Slide 265 - &amp;quot;Personal Injuries&amp;quot;&quot;/&gt;&lt;property id=&quot;20307&quot; value=&quot;762&quot;/&gt;&lt;/object&gt;&lt;object type=&quot;3&quot; unique_id=&quot;255668&quot;&gt;&lt;property id=&quot;20148&quot; value=&quot;5&quot;/&gt;&lt;property id=&quot;20300&quot; value=&quot;Slide 266 - &amp;quot;Personal Injuries&amp;quot;&quot;/&gt;&lt;property id=&quot;20307&quot; value=&quot;763&quot;/&gt;&lt;/object&gt;&lt;object type=&quot;3&quot; unique_id=&quot;255669&quot;&gt;&lt;property id=&quot;20148&quot; value=&quot;5&quot;/&gt;&lt;property id=&quot;20300&quot; value=&quot;Slide 267 - &amp;quot;Personal Injuries&amp;quot;&quot;/&gt;&lt;property id=&quot;20307&quot; value=&quot;764&quot;/&gt;&lt;/object&gt;&lt;object type=&quot;3&quot; unique_id=&quot;255670&quot;&gt;&lt;property id=&quot;20148&quot; value=&quot;5&quot;/&gt;&lt;property id=&quot;20300&quot; value=&quot;Slide 268 - &amp;quot;Personal Injuries&amp;quot;&quot;/&gt;&lt;property id=&quot;20307&quot; value=&quot;765&quot;/&gt;&lt;/object&gt;&lt;object type=&quot;3&quot; unique_id=&quot;255671&quot;&gt;&lt;property id=&quot;20148&quot; value=&quot;5&quot;/&gt;&lt;property id=&quot;20300&quot; value=&quot;Slide 269 - &amp;quot;Personal Injuries&amp;quot;&quot;/&gt;&lt;property id=&quot;20307&quot; value=&quot;766&quot;/&gt;&lt;/object&gt;&lt;object type=&quot;3&quot; unique_id=&quot;255672&quot;&gt;&lt;property id=&quot;20148&quot; value=&quot;5&quot;/&gt;&lt;property id=&quot;20300&quot; value=&quot;Slide 270 - &amp;quot;Personal Injuries&amp;quot;&quot;/&gt;&lt;property id=&quot;20307&quot; value=&quot;767&quot;/&gt;&lt;/object&gt;&lt;object type=&quot;3&quot; unique_id=&quot;255673&quot;&gt;&lt;property id=&quot;20148&quot; value=&quot;5&quot;/&gt;&lt;property id=&quot;20300&quot; value=&quot;Slide 271 - &amp;quot;Personal Injuries&amp;quot;&quot;/&gt;&lt;property id=&quot;20307&quot; value=&quot;768&quot;/&gt;&lt;/object&gt;&lt;object type=&quot;3&quot; unique_id=&quot;255674&quot;&gt;&lt;property id=&quot;20148&quot; value=&quot;5&quot;/&gt;&lt;property id=&quot;20300&quot; value=&quot;Slide 272 - &amp;quot;Personal Injuries&amp;quot;&quot;/&gt;&lt;property id=&quot;20307&quot; value=&quot;769&quot;/&gt;&lt;/object&gt;&lt;object type=&quot;3&quot; unique_id=&quot;255675&quot;&gt;&lt;property id=&quot;20148&quot; value=&quot;5&quot;/&gt;&lt;property id=&quot;20300&quot; value=&quot;Slide 273 - &amp;quot;Personal Injuries&amp;quot;&quot;/&gt;&lt;property id=&quot;20307&quot; value=&quot;770&quot;/&gt;&lt;/object&gt;&lt;object type=&quot;3&quot; unique_id=&quot;255676&quot;&gt;&lt;property id=&quot;20148&quot; value=&quot;5&quot;/&gt;&lt;property id=&quot;20300&quot; value=&quot;Slide 274 - &amp;quot;Personal Injuries&amp;quot;&quot;/&gt;&lt;property id=&quot;20307&quot; value=&quot;771&quot;/&gt;&lt;/object&gt;&lt;object type=&quot;3&quot; unique_id=&quot;255677&quot;&gt;&lt;property id=&quot;20148&quot; value=&quot;5&quot;/&gt;&lt;property id=&quot;20300&quot; value=&quot;Slide 275 - &amp;quot;Weather Emergencies&amp;quot;&quot;/&gt;&lt;property id=&quot;20307&quot; value=&quot;772&quot;/&gt;&lt;/object&gt;&lt;object type=&quot;3&quot; unique_id=&quot;255678&quot;&gt;&lt;property id=&quot;20148&quot; value=&quot;5&quot;/&gt;&lt;property id=&quot;20300&quot; value=&quot;Slide 276 - &amp;quot;Weather Emergencies&amp;quot;&quot;/&gt;&lt;property id=&quot;20307&quot; value=&quot;773&quot;/&gt;&lt;/object&gt;&lt;object type=&quot;3&quot; unique_id=&quot;255679&quot;&gt;&lt;property id=&quot;20148&quot; value=&quot;5&quot;/&gt;&lt;property id=&quot;20300&quot; value=&quot;Slide 277 - &amp;quot;Weather Emergencies&amp;quot;&quot;/&gt;&lt;property id=&quot;20307&quot; value=&quot;774&quot;/&gt;&lt;/object&gt;&lt;object type=&quot;3&quot; unique_id=&quot;255680&quot;&gt;&lt;property id=&quot;20148&quot; value=&quot;5&quot;/&gt;&lt;property id=&quot;20300&quot; value=&quot;Slide 278 - &amp;quot;Weather Emergencies&amp;quot;&quot;/&gt;&lt;property id=&quot;20307&quot; value=&quot;775&quot;/&gt;&lt;/object&gt;&lt;object type=&quot;3&quot; unique_id=&quot;255681&quot;&gt;&lt;property id=&quot;20148&quot; value=&quot;5&quot;/&gt;&lt;property id=&quot;20300&quot; value=&quot;Slide 279 - &amp;quot;Weather Emergencies&amp;quot;&quot;/&gt;&lt;property id=&quot;20307&quot; value=&quot;776&quot;/&gt;&lt;/object&gt;&lt;object type=&quot;3&quot; unique_id=&quot;255682&quot;&gt;&lt;property id=&quot;20148&quot; value=&quot;5&quot;/&gt;&lt;property id=&quot;20300&quot; value=&quot;Slide 280 - &amp;quot;Weather Emergencies&amp;quot;&quot;/&gt;&lt;property id=&quot;20307&quot; value=&quot;777&quot;/&gt;&lt;/object&gt;&lt;object type=&quot;3&quot; unique_id=&quot;255683&quot;&gt;&lt;property id=&quot;20148&quot; value=&quot;5&quot;/&gt;&lt;property id=&quot;20300&quot; value=&quot;Slide 281 - &amp;quot;Summoning Help&amp;quot;&quot;/&gt;&lt;property id=&quot;20307&quot; value=&quot;778&quot;/&gt;&lt;/object&gt;&lt;object type=&quot;3&quot; unique_id=&quot;255684&quot;&gt;&lt;property id=&quot;20148&quot; value=&quot;5&quot;/&gt;&lt;property id=&quot;20300&quot; value=&quot;Slide 282&quot;/&gt;&lt;property id=&quot;20307&quot; value=&quot;779&quot;/&gt;&lt;/object&gt;&lt;object type=&quot;3&quot; unique_id=&quot;255685&quot;&gt;&lt;property id=&quot;20148&quot; value=&quot;5&quot;/&gt;&lt;property id=&quot;20300&quot; value=&quot;Slide 286 - &amp;quot;Objectives&amp;quot;&quot;/&gt;&lt;property id=&quot;20307&quot; value=&quot;780&quot;/&gt;&lt;/object&gt;&lt;object type=&quot;3&quot; unique_id=&quot;264310&quot;&gt;&lt;property id=&quot;20148&quot; value=&quot;5&quot;/&gt;&lt;property id=&quot;20300&quot; value=&quot;Slide 167&quot;/&gt;&lt;property id=&quot;20307&quot; value=&quot;781&quot;/&gt;&lt;/object&gt;&lt;/object&gt;&lt;object type=&quot;8&quot; unique_id=&quot;10018&quot;&gt;&lt;/object&gt;&lt;/object&gt;&lt;/database&gt;"/>
  <p:tag name="SECTOMILLISECCONVERTED" val="1"/>
</p:tagLst>
</file>

<file path=ppt/theme/theme1.xml><?xml version="1.0" encoding="utf-8"?>
<a:theme xmlns:a="http://schemas.openxmlformats.org/drawingml/2006/main" name="Office Theme">
  <a:themeElements>
    <a:clrScheme name="Boat Ed">
      <a:dk1>
        <a:sysClr val="windowText" lastClr="000000"/>
      </a:dk1>
      <a:lt1>
        <a:sysClr val="window" lastClr="FFFFFF"/>
      </a:lt1>
      <a:dk2>
        <a:srgbClr val="04617B"/>
      </a:dk2>
      <a:lt2>
        <a:srgbClr val="DBF5F9"/>
      </a:lt2>
      <a:accent1>
        <a:srgbClr val="0F6FC6"/>
      </a:accent1>
      <a:accent2>
        <a:srgbClr val="0F6FC6"/>
      </a:accent2>
      <a:accent3>
        <a:srgbClr val="59A9F2"/>
      </a:accent3>
      <a:accent4>
        <a:srgbClr val="0F6FC6"/>
      </a:accent4>
      <a:accent5>
        <a:srgbClr val="7CCA62"/>
      </a:accent5>
      <a:accent6>
        <a:srgbClr val="A5C249"/>
      </a:accent6>
      <a:hlink>
        <a:srgbClr val="59A9F2"/>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oat Ed">
    <a:dk1>
      <a:sysClr val="windowText" lastClr="000000"/>
    </a:dk1>
    <a:lt1>
      <a:sysClr val="window" lastClr="FFFFFF"/>
    </a:lt1>
    <a:dk2>
      <a:srgbClr val="04617B"/>
    </a:dk2>
    <a:lt2>
      <a:srgbClr val="DBF5F9"/>
    </a:lt2>
    <a:accent1>
      <a:srgbClr val="0F6FC6"/>
    </a:accent1>
    <a:accent2>
      <a:srgbClr val="0F6FC6"/>
    </a:accent2>
    <a:accent3>
      <a:srgbClr val="59A9F2"/>
    </a:accent3>
    <a:accent4>
      <a:srgbClr val="0F6FC6"/>
    </a:accent4>
    <a:accent5>
      <a:srgbClr val="7CCA62"/>
    </a:accent5>
    <a:accent6>
      <a:srgbClr val="A5C249"/>
    </a:accent6>
    <a:hlink>
      <a:srgbClr val="59A9F2"/>
    </a:hlink>
    <a:folHlink>
      <a:srgbClr val="85DFD0"/>
    </a:folHlink>
  </a:clrScheme>
</a:themeOverride>
</file>

<file path=ppt/theme/themeOverride2.xml><?xml version="1.0" encoding="utf-8"?>
<a:themeOverride xmlns:a="http://schemas.openxmlformats.org/drawingml/2006/main">
  <a:clrScheme name="Boat Ed">
    <a:dk1>
      <a:sysClr val="windowText" lastClr="000000"/>
    </a:dk1>
    <a:lt1>
      <a:sysClr val="window" lastClr="FFFFFF"/>
    </a:lt1>
    <a:dk2>
      <a:srgbClr val="04617B"/>
    </a:dk2>
    <a:lt2>
      <a:srgbClr val="DBF5F9"/>
    </a:lt2>
    <a:accent1>
      <a:srgbClr val="0F6FC6"/>
    </a:accent1>
    <a:accent2>
      <a:srgbClr val="0F6FC6"/>
    </a:accent2>
    <a:accent3>
      <a:srgbClr val="59A9F2"/>
    </a:accent3>
    <a:accent4>
      <a:srgbClr val="0F6FC6"/>
    </a:accent4>
    <a:accent5>
      <a:srgbClr val="7CCA62"/>
    </a:accent5>
    <a:accent6>
      <a:srgbClr val="A5C249"/>
    </a:accent6>
    <a:hlink>
      <a:srgbClr val="59A9F2"/>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15288</TotalTime>
  <Words>8646</Words>
  <Application>Microsoft Macintosh PowerPoint</Application>
  <PresentationFormat>On-screen Show (4:3)</PresentationFormat>
  <Paragraphs>1006</Paragraphs>
  <Slides>90</Slides>
  <Notes>90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90</vt:i4>
      </vt:variant>
    </vt:vector>
  </HeadingPairs>
  <TitlesOfParts>
    <vt:vector size="97" baseType="lpstr">
      <vt:lpstr>Arial</vt:lpstr>
      <vt:lpstr>Arial Black</vt:lpstr>
      <vt:lpstr>Calibri</vt:lpstr>
      <vt:lpstr>Times</vt:lpstr>
      <vt:lpstr>Wingdings</vt:lpstr>
      <vt:lpstr>Office Theme</vt:lpstr>
      <vt:lpstr>title page</vt:lpstr>
      <vt:lpstr>Chapter 4</vt:lpstr>
      <vt:lpstr>Key Topics</vt:lpstr>
      <vt:lpstr>Key Topics</vt:lpstr>
      <vt:lpstr>Key Topics</vt:lpstr>
      <vt:lpstr>Objectives</vt:lpstr>
      <vt:lpstr>Objectives</vt:lpstr>
      <vt:lpstr>Objectives</vt:lpstr>
      <vt:lpstr>Objectives</vt:lpstr>
      <vt:lpstr>Certificate of Number and Decal</vt:lpstr>
      <vt:lpstr>Certificate of Number and Decal</vt:lpstr>
      <vt:lpstr>Other Facts About Titling  and Registration</vt:lpstr>
      <vt:lpstr>Other Facts About Titling  and Registration</vt:lpstr>
      <vt:lpstr>Hull Identification Number</vt:lpstr>
      <vt:lpstr>Capacity Plate/Certificate of Compliance</vt:lpstr>
      <vt:lpstr>Who May Operate a Vessel</vt:lpstr>
      <vt:lpstr>Who May Operate a Vessel</vt:lpstr>
      <vt:lpstr>Unlawful Operation of a Vessel</vt:lpstr>
      <vt:lpstr>Unlawful Operation of a Vessel</vt:lpstr>
      <vt:lpstr>Alcohol and Drugs</vt:lpstr>
      <vt:lpstr>Obstructing Navigation</vt:lpstr>
      <vt:lpstr>Homeland Security Restrictions</vt:lpstr>
      <vt:lpstr>Personal Flotation Devices  (PFDs)</vt:lpstr>
      <vt:lpstr>Personal Flotation Devices</vt:lpstr>
      <vt:lpstr>New Icons</vt:lpstr>
      <vt:lpstr>New Icons</vt:lpstr>
      <vt:lpstr>New Icons: Comparisons</vt:lpstr>
      <vt:lpstr>Personal Flotation Devices</vt:lpstr>
      <vt:lpstr>Personal Flotation Devices</vt:lpstr>
      <vt:lpstr>Recreational Boat Cutoff Switch</vt:lpstr>
      <vt:lpstr>Recreational Boat Cutoff Switch</vt:lpstr>
      <vt:lpstr>Recreational Boat Cutoff Switch</vt:lpstr>
      <vt:lpstr>Fire Extinguishers</vt:lpstr>
      <vt:lpstr>Fire Extinguishers</vt:lpstr>
      <vt:lpstr>Fire Extinguishers</vt:lpstr>
      <vt:lpstr>Fire Extinguishers</vt:lpstr>
      <vt:lpstr>Fire Extinguishers</vt:lpstr>
      <vt:lpstr>Backfire Flame Arrestors</vt:lpstr>
      <vt:lpstr>Backfire Flame Arrestors</vt:lpstr>
      <vt:lpstr>Ventilation Systems</vt:lpstr>
      <vt:lpstr>Carbon Monoxide</vt:lpstr>
      <vt:lpstr>Mufflers and Noise Level Limits</vt:lpstr>
      <vt:lpstr>Navigation Lights</vt:lpstr>
      <vt:lpstr>Navigation Lights</vt:lpstr>
      <vt:lpstr>Navigation Lights</vt:lpstr>
      <vt:lpstr>Navigation Lights</vt:lpstr>
      <vt:lpstr>Navigation Lights</vt:lpstr>
      <vt:lpstr>Navigation Lights</vt:lpstr>
      <vt:lpstr>Visual Distress Signals</vt:lpstr>
      <vt:lpstr>Visual Distress Signals</vt:lpstr>
      <vt:lpstr>Visual Distress Signals</vt:lpstr>
      <vt:lpstr>Visual Distress Signals</vt:lpstr>
      <vt:lpstr>Visual Distress Signals</vt:lpstr>
      <vt:lpstr>Visual Distress Signals</vt:lpstr>
      <vt:lpstr>Sound-Producing Devices</vt:lpstr>
      <vt:lpstr>Sound-Producing Devices</vt:lpstr>
      <vt:lpstr>Sound-Producing Devices</vt:lpstr>
      <vt:lpstr>Sound-Producing Devices</vt:lpstr>
      <vt:lpstr>Other Equipment and Regulations</vt:lpstr>
      <vt:lpstr>Other Equipment and Regulations</vt:lpstr>
      <vt:lpstr>Requirements Specific to PWC</vt:lpstr>
      <vt:lpstr>Requirements Specific to PWC</vt:lpstr>
      <vt:lpstr>Towing a Person Legally</vt:lpstr>
      <vt:lpstr>Towing a Person Legally</vt:lpstr>
      <vt:lpstr>Waste, Oil, and Trash Disposal</vt:lpstr>
      <vt:lpstr>Waste, Oil, and Trash Disposal</vt:lpstr>
      <vt:lpstr>Waste, Oil, and Trash Disposal</vt:lpstr>
      <vt:lpstr>Waste, Oil, and Trash Disposal</vt:lpstr>
      <vt:lpstr>Waste, Oil, and Trash Disposal</vt:lpstr>
      <vt:lpstr>Waste, Oil, and Trash Disposal</vt:lpstr>
      <vt:lpstr>Waste, Oil, and Trash Disposal</vt:lpstr>
      <vt:lpstr>Waste, Oil, and Trash Disposal</vt:lpstr>
      <vt:lpstr>Waste, Oil, and Trash Disposal</vt:lpstr>
      <vt:lpstr>Stop Spread of Nuisance Species</vt:lpstr>
      <vt:lpstr>Stop Spread of Nuisance Species</vt:lpstr>
      <vt:lpstr>Boating Accidents and Casualties What the Law Requires You to Do</vt:lpstr>
      <vt:lpstr>Boating Accidents and Casualties What the Law Requires You to Do</vt:lpstr>
      <vt:lpstr>Boating Accidents and Casualties What the Law Requires You to Do</vt:lpstr>
      <vt:lpstr>Enforcement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Kalkomey Enterprises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 Stroup</dc:creator>
  <cp:lastModifiedBy>Greg Fonzeno</cp:lastModifiedBy>
  <cp:revision>1335</cp:revision>
  <dcterms:created xsi:type="dcterms:W3CDTF">2010-11-03T21:16:10Z</dcterms:created>
  <dcterms:modified xsi:type="dcterms:W3CDTF">2022-01-16T21:21:54Z</dcterms:modified>
</cp:coreProperties>
</file>